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4"/>
  </p:sldMasterIdLst>
  <p:notesMasterIdLst>
    <p:notesMasterId r:id="rId61"/>
  </p:notesMasterIdLst>
  <p:sldIdLst>
    <p:sldId id="259" r:id="rId5"/>
    <p:sldId id="260" r:id="rId6"/>
    <p:sldId id="261" r:id="rId7"/>
    <p:sldId id="405" r:id="rId8"/>
    <p:sldId id="262" r:id="rId9"/>
    <p:sldId id="264" r:id="rId10"/>
    <p:sldId id="265" r:id="rId11"/>
    <p:sldId id="266" r:id="rId12"/>
    <p:sldId id="267" r:id="rId13"/>
    <p:sldId id="401" r:id="rId14"/>
    <p:sldId id="402" r:id="rId15"/>
    <p:sldId id="403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366" r:id="rId26"/>
    <p:sldId id="340" r:id="rId27"/>
    <p:sldId id="316" r:id="rId28"/>
    <p:sldId id="342" r:id="rId29"/>
    <p:sldId id="343" r:id="rId30"/>
    <p:sldId id="344" r:id="rId31"/>
    <p:sldId id="345" r:id="rId32"/>
    <p:sldId id="346" r:id="rId33"/>
    <p:sldId id="349" r:id="rId34"/>
    <p:sldId id="371" r:id="rId35"/>
    <p:sldId id="350" r:id="rId36"/>
    <p:sldId id="351" r:id="rId37"/>
    <p:sldId id="352" r:id="rId38"/>
    <p:sldId id="353" r:id="rId39"/>
    <p:sldId id="354" r:id="rId40"/>
    <p:sldId id="355" r:id="rId41"/>
    <p:sldId id="363" r:id="rId42"/>
    <p:sldId id="362" r:id="rId43"/>
    <p:sldId id="416" r:id="rId44"/>
    <p:sldId id="415" r:id="rId45"/>
    <p:sldId id="417" r:id="rId46"/>
    <p:sldId id="356" r:id="rId47"/>
    <p:sldId id="393" r:id="rId48"/>
    <p:sldId id="357" r:id="rId49"/>
    <p:sldId id="358" r:id="rId50"/>
    <p:sldId id="367" r:id="rId51"/>
    <p:sldId id="368" r:id="rId52"/>
    <p:sldId id="369" r:id="rId53"/>
    <p:sldId id="361" r:id="rId54"/>
    <p:sldId id="418" r:id="rId55"/>
    <p:sldId id="421" r:id="rId56"/>
    <p:sldId id="422" r:id="rId57"/>
    <p:sldId id="311" r:id="rId58"/>
    <p:sldId id="324" r:id="rId59"/>
    <p:sldId id="419" r:id="rId60"/>
  </p:sldIdLst>
  <p:sldSz cx="12192000" cy="6858000"/>
  <p:notesSz cx="6858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42126"/>
    <a:srgbClr val="37465E"/>
    <a:srgbClr val="F2ECE4"/>
    <a:srgbClr val="00A7B5"/>
    <a:srgbClr val="2BBC2B"/>
    <a:srgbClr val="B4EA5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6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://www.asam.org/" TargetMode="External"/><Relationship Id="rId7" Type="http://schemas.openxmlformats.org/officeDocument/2006/relationships/image" Target="../media/image111.svg"/><Relationship Id="rId2" Type="http://schemas.openxmlformats.org/officeDocument/2006/relationships/hyperlink" Target="https://mhcp.kepro.com/training" TargetMode="External"/><Relationship Id="rId1" Type="http://schemas.openxmlformats.org/officeDocument/2006/relationships/hyperlink" Target="https://mn.gov/dhs/partners-and-providers/policies-procedures/alcohol-drug-other-addictions/1115-sud/" TargetMode="Externa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teams.microsoft.com/l/meetup-join/19%3ameeting_YjkxMDI0OWItNzhjOC00Nzc3LWEwNjMtMDBkOGJlZWFmNjU2%40thread.v2/0?context=%7b%22Tid%22%3a%228545570d-0201-41ab-b904-b10d9d547331%22%2c%22Oid%22%3a%22e0614ac6-cefd-4f62-af01-a5b260ffde83%22%7d" TargetMode="External"/><Relationship Id="rId1" Type="http://schemas.openxmlformats.org/officeDocument/2006/relationships/hyperlink" Target="https://teams.microsoft.com/l/meetup-join/19%3ameeting_MDg5NjZiZDktOGJlZS00OGZlLWFlNjItYjhhYTNjN2IyZjU0%40thread.v2/0?context=%7b%22Tid%22%3a%228545570d-0201-41ab-b904-b10d9d547331%22%2c%22Oid%22%3a%22e0614ac6-cefd-4f62-af01-a5b260ffde83%22%7d" TargetMode="Externa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6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hyperlink" Target="https://mn.gov/dhs/partners-and-providers/policies-procedures/alcohol-drug-other-addictions/1115-sud/" TargetMode="External"/><Relationship Id="rId7" Type="http://schemas.openxmlformats.org/officeDocument/2006/relationships/image" Target="../media/image112.png"/><Relationship Id="rId2" Type="http://schemas.openxmlformats.org/officeDocument/2006/relationships/image" Target="../media/image109.svg"/><Relationship Id="rId1" Type="http://schemas.openxmlformats.org/officeDocument/2006/relationships/image" Target="../media/image108.png"/><Relationship Id="rId6" Type="http://schemas.openxmlformats.org/officeDocument/2006/relationships/hyperlink" Target="https://mhcp.kepro.com/training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110.png"/><Relationship Id="rId9" Type="http://schemas.openxmlformats.org/officeDocument/2006/relationships/hyperlink" Target="http://www.asam.org/" TargetMode="External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meetup-join/19%3ameeting_YjkxMDI0OWItNzhjOC00Nzc3LWEwNjMtMDBkOGJlZWFmNjU2%40thread.v2/0?context=%7b%22Tid%22%3a%228545570d-0201-41ab-b904-b10d9d547331%22%2c%22Oid%22%3a%22e0614ac6-cefd-4f62-af01-a5b260ffde83%22%7d" TargetMode="External"/><Relationship Id="rId2" Type="http://schemas.openxmlformats.org/officeDocument/2006/relationships/image" Target="../media/image109.svg"/><Relationship Id="rId1" Type="http://schemas.openxmlformats.org/officeDocument/2006/relationships/image" Target="../media/image108.png"/><Relationship Id="rId6" Type="http://schemas.openxmlformats.org/officeDocument/2006/relationships/hyperlink" Target="https://teams.microsoft.com/l/meetup-join/19%3ameeting_MDg5NjZiZDktOGJlZS00OGZlLWFlNjItYjhhYTNjN2IyZjU0%40thread.v2/0?context=%7b%22Tid%22%3a%228545570d-0201-41ab-b904-b10d9d547331%22%2c%22Oid%22%3a%22e0614ac6-cefd-4f62-af01-a5b260ffde83%22%7d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A7681E-6ED4-47FB-AEBF-47FE67F58DD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DF02AC9-9842-4D65-A7B9-375598CE6DFA}">
      <dgm:prSet/>
      <dgm:spPr/>
      <dgm:t>
        <a:bodyPr/>
        <a:lstStyle/>
        <a:p>
          <a:r>
            <a:rPr lang="en-US" dirty="0"/>
            <a:t>Identifies immediate problems or needs, strengths, skills, and priority formulation</a:t>
          </a:r>
        </a:p>
      </dgm:t>
    </dgm:pt>
    <dgm:pt modelId="{703337DE-B51E-4D51-BB13-3E7AEC7F64FB}" type="parTrans" cxnId="{6DF86FC0-5FD3-4DB3-A233-76568A4114E7}">
      <dgm:prSet/>
      <dgm:spPr/>
      <dgm:t>
        <a:bodyPr/>
        <a:lstStyle/>
        <a:p>
          <a:endParaRPr lang="en-US"/>
        </a:p>
      </dgm:t>
    </dgm:pt>
    <dgm:pt modelId="{741BE223-9274-4CEB-9C68-FBF0AC4D7C3C}" type="sibTrans" cxnId="{6DF86FC0-5FD3-4DB3-A233-76568A4114E7}">
      <dgm:prSet/>
      <dgm:spPr/>
      <dgm:t>
        <a:bodyPr/>
        <a:lstStyle/>
        <a:p>
          <a:endParaRPr lang="en-US"/>
        </a:p>
      </dgm:t>
    </dgm:pt>
    <dgm:pt modelId="{DC04C5EA-DBEA-4CCE-B281-54E9246B41AF}">
      <dgm:prSet/>
      <dgm:spPr/>
      <dgm:t>
        <a:bodyPr/>
        <a:lstStyle/>
        <a:p>
          <a:r>
            <a:rPr lang="en-US"/>
            <a:t>Short-term </a:t>
          </a:r>
          <a:r>
            <a:rPr lang="en-US" u="sng"/>
            <a:t>measurable goals</a:t>
          </a:r>
          <a:r>
            <a:rPr lang="en-US"/>
            <a:t> and preferences along with activities designed to achieve those goals. </a:t>
          </a:r>
        </a:p>
      </dgm:t>
    </dgm:pt>
    <dgm:pt modelId="{670051FE-BB1F-4E57-AD64-4B3EC8128295}" type="parTrans" cxnId="{E42C6832-1B22-41D1-8719-CD317E6EE81A}">
      <dgm:prSet/>
      <dgm:spPr/>
      <dgm:t>
        <a:bodyPr/>
        <a:lstStyle/>
        <a:p>
          <a:endParaRPr lang="en-US"/>
        </a:p>
      </dgm:t>
    </dgm:pt>
    <dgm:pt modelId="{EB87476F-0447-4E17-92AF-47F5C78261C2}" type="sibTrans" cxnId="{E42C6832-1B22-41D1-8719-CD317E6EE81A}">
      <dgm:prSet/>
      <dgm:spPr/>
      <dgm:t>
        <a:bodyPr/>
        <a:lstStyle/>
        <a:p>
          <a:endParaRPr lang="en-US"/>
        </a:p>
      </dgm:t>
    </dgm:pt>
    <dgm:pt modelId="{18203F5D-D5C9-4471-98C8-118C58BD32FA}">
      <dgm:prSet/>
      <dgm:spPr/>
      <dgm:t>
        <a:bodyPr/>
        <a:lstStyle/>
        <a:p>
          <a:r>
            <a:rPr lang="en-US"/>
            <a:t>Plan is developed in collaboration with the patient and reflects the patient’s personal goals.  </a:t>
          </a:r>
        </a:p>
      </dgm:t>
    </dgm:pt>
    <dgm:pt modelId="{4A9300F0-6466-4DCA-BA9E-A9D274C9BA32}" type="parTrans" cxnId="{5A23DC43-BCA8-4EA4-828C-6E76E901DD08}">
      <dgm:prSet/>
      <dgm:spPr/>
      <dgm:t>
        <a:bodyPr/>
        <a:lstStyle/>
        <a:p>
          <a:endParaRPr lang="en-US"/>
        </a:p>
      </dgm:t>
    </dgm:pt>
    <dgm:pt modelId="{FA5EF16B-F758-4E7A-83D7-6AE59978303D}" type="sibTrans" cxnId="{5A23DC43-BCA8-4EA4-828C-6E76E901DD08}">
      <dgm:prSet/>
      <dgm:spPr/>
      <dgm:t>
        <a:bodyPr/>
        <a:lstStyle/>
        <a:p>
          <a:endParaRPr lang="en-US"/>
        </a:p>
      </dgm:t>
    </dgm:pt>
    <dgm:pt modelId="{0BE9364A-367B-4F9C-9B0A-A564E62D5796}" type="pres">
      <dgm:prSet presAssocID="{67A7681E-6ED4-47FB-AEBF-47FE67F58DD0}" presName="root" presStyleCnt="0">
        <dgm:presLayoutVars>
          <dgm:dir/>
          <dgm:resizeHandles val="exact"/>
        </dgm:presLayoutVars>
      </dgm:prSet>
      <dgm:spPr/>
    </dgm:pt>
    <dgm:pt modelId="{AECD07F8-CA13-466C-A8ED-64EDA6BAB82E}" type="pres">
      <dgm:prSet presAssocID="{5DF02AC9-9842-4D65-A7B9-375598CE6DFA}" presName="compNode" presStyleCnt="0"/>
      <dgm:spPr/>
    </dgm:pt>
    <dgm:pt modelId="{AAFCFF18-29AB-49D2-87E2-93A5F70BC48A}" type="pres">
      <dgm:prSet presAssocID="{5DF02AC9-9842-4D65-A7B9-375598CE6DFA}" presName="bgRect" presStyleLbl="bgShp" presStyleIdx="0" presStyleCnt="3"/>
      <dgm:spPr/>
    </dgm:pt>
    <dgm:pt modelId="{A80D0459-AD32-4231-8AA5-709620435C55}" type="pres">
      <dgm:prSet presAssocID="{5DF02AC9-9842-4D65-A7B9-375598CE6DF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A3296620-B11F-4D97-BEB4-6992A1E62552}" type="pres">
      <dgm:prSet presAssocID="{5DF02AC9-9842-4D65-A7B9-375598CE6DFA}" presName="spaceRect" presStyleCnt="0"/>
      <dgm:spPr/>
    </dgm:pt>
    <dgm:pt modelId="{039012E1-EE7B-4E86-B8A4-CD33462CD10C}" type="pres">
      <dgm:prSet presAssocID="{5DF02AC9-9842-4D65-A7B9-375598CE6DFA}" presName="parTx" presStyleLbl="revTx" presStyleIdx="0" presStyleCnt="3">
        <dgm:presLayoutVars>
          <dgm:chMax val="0"/>
          <dgm:chPref val="0"/>
        </dgm:presLayoutVars>
      </dgm:prSet>
      <dgm:spPr/>
    </dgm:pt>
    <dgm:pt modelId="{07FEA0BD-9BBD-4D1A-B334-8BE32B8D1312}" type="pres">
      <dgm:prSet presAssocID="{741BE223-9274-4CEB-9C68-FBF0AC4D7C3C}" presName="sibTrans" presStyleCnt="0"/>
      <dgm:spPr/>
    </dgm:pt>
    <dgm:pt modelId="{12E2BD1B-A61C-40CC-9233-06A6137B2A7D}" type="pres">
      <dgm:prSet presAssocID="{DC04C5EA-DBEA-4CCE-B281-54E9246B41AF}" presName="compNode" presStyleCnt="0"/>
      <dgm:spPr/>
    </dgm:pt>
    <dgm:pt modelId="{DD5E55C5-D969-4165-91D4-F785EDBA558C}" type="pres">
      <dgm:prSet presAssocID="{DC04C5EA-DBEA-4CCE-B281-54E9246B41AF}" presName="bgRect" presStyleLbl="bgShp" presStyleIdx="1" presStyleCnt="3"/>
      <dgm:spPr/>
    </dgm:pt>
    <dgm:pt modelId="{332DA1E3-6CFD-461F-AE02-1BE59BE5828E}" type="pres">
      <dgm:prSet presAssocID="{DC04C5EA-DBEA-4CCE-B281-54E9246B41A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90D8C03-7B57-46E6-9CCC-48E5281C9342}" type="pres">
      <dgm:prSet presAssocID="{DC04C5EA-DBEA-4CCE-B281-54E9246B41AF}" presName="spaceRect" presStyleCnt="0"/>
      <dgm:spPr/>
    </dgm:pt>
    <dgm:pt modelId="{1609EAD5-38BE-474C-81D6-11D0B9FA22D2}" type="pres">
      <dgm:prSet presAssocID="{DC04C5EA-DBEA-4CCE-B281-54E9246B41AF}" presName="parTx" presStyleLbl="revTx" presStyleIdx="1" presStyleCnt="3">
        <dgm:presLayoutVars>
          <dgm:chMax val="0"/>
          <dgm:chPref val="0"/>
        </dgm:presLayoutVars>
      </dgm:prSet>
      <dgm:spPr/>
    </dgm:pt>
    <dgm:pt modelId="{3971967E-F368-45B0-8D94-F5124D569331}" type="pres">
      <dgm:prSet presAssocID="{EB87476F-0447-4E17-92AF-47F5C78261C2}" presName="sibTrans" presStyleCnt="0"/>
      <dgm:spPr/>
    </dgm:pt>
    <dgm:pt modelId="{D4CBE27D-3C10-4206-B8D8-E334BB251E50}" type="pres">
      <dgm:prSet presAssocID="{18203F5D-D5C9-4471-98C8-118C58BD32FA}" presName="compNode" presStyleCnt="0"/>
      <dgm:spPr/>
    </dgm:pt>
    <dgm:pt modelId="{1F1E1095-827D-4973-9E98-8C429A532EA6}" type="pres">
      <dgm:prSet presAssocID="{18203F5D-D5C9-4471-98C8-118C58BD32FA}" presName="bgRect" presStyleLbl="bgShp" presStyleIdx="2" presStyleCnt="3"/>
      <dgm:spPr/>
    </dgm:pt>
    <dgm:pt modelId="{AC1E96B0-3001-45E6-80C8-933CD5743FA3}" type="pres">
      <dgm:prSet presAssocID="{18203F5D-D5C9-4471-98C8-118C58BD32F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outline"/>
        </a:ext>
      </dgm:extLst>
    </dgm:pt>
    <dgm:pt modelId="{BD340F8C-EFD6-4857-8824-CE02E0502EA0}" type="pres">
      <dgm:prSet presAssocID="{18203F5D-D5C9-4471-98C8-118C58BD32FA}" presName="spaceRect" presStyleCnt="0"/>
      <dgm:spPr/>
    </dgm:pt>
    <dgm:pt modelId="{CC16608B-5B7D-4CE1-BDAC-695152D30AB1}" type="pres">
      <dgm:prSet presAssocID="{18203F5D-D5C9-4471-98C8-118C58BD32F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944302-3034-4337-9137-7DC3330E4089}" type="presOf" srcId="{18203F5D-D5C9-4471-98C8-118C58BD32FA}" destId="{CC16608B-5B7D-4CE1-BDAC-695152D30AB1}" srcOrd="0" destOrd="0" presId="urn:microsoft.com/office/officeart/2018/2/layout/IconVerticalSolidList"/>
    <dgm:cxn modelId="{E42C6832-1B22-41D1-8719-CD317E6EE81A}" srcId="{67A7681E-6ED4-47FB-AEBF-47FE67F58DD0}" destId="{DC04C5EA-DBEA-4CCE-B281-54E9246B41AF}" srcOrd="1" destOrd="0" parTransId="{670051FE-BB1F-4E57-AD64-4B3EC8128295}" sibTransId="{EB87476F-0447-4E17-92AF-47F5C78261C2}"/>
    <dgm:cxn modelId="{2EE8FB3D-4414-49EA-A2EF-6C973D238DB2}" type="presOf" srcId="{67A7681E-6ED4-47FB-AEBF-47FE67F58DD0}" destId="{0BE9364A-367B-4F9C-9B0A-A564E62D5796}" srcOrd="0" destOrd="0" presId="urn:microsoft.com/office/officeart/2018/2/layout/IconVerticalSolidList"/>
    <dgm:cxn modelId="{5A23DC43-BCA8-4EA4-828C-6E76E901DD08}" srcId="{67A7681E-6ED4-47FB-AEBF-47FE67F58DD0}" destId="{18203F5D-D5C9-4471-98C8-118C58BD32FA}" srcOrd="2" destOrd="0" parTransId="{4A9300F0-6466-4DCA-BA9E-A9D274C9BA32}" sibTransId="{FA5EF16B-F758-4E7A-83D7-6AE59978303D}"/>
    <dgm:cxn modelId="{B94A95A0-13E3-4D52-B639-305B6886D371}" type="presOf" srcId="{DC04C5EA-DBEA-4CCE-B281-54E9246B41AF}" destId="{1609EAD5-38BE-474C-81D6-11D0B9FA22D2}" srcOrd="0" destOrd="0" presId="urn:microsoft.com/office/officeart/2018/2/layout/IconVerticalSolidList"/>
    <dgm:cxn modelId="{6DF86FC0-5FD3-4DB3-A233-76568A4114E7}" srcId="{67A7681E-6ED4-47FB-AEBF-47FE67F58DD0}" destId="{5DF02AC9-9842-4D65-A7B9-375598CE6DFA}" srcOrd="0" destOrd="0" parTransId="{703337DE-B51E-4D51-BB13-3E7AEC7F64FB}" sibTransId="{741BE223-9274-4CEB-9C68-FBF0AC4D7C3C}"/>
    <dgm:cxn modelId="{CF24B2F1-7B40-418C-B582-28A13AFAA034}" type="presOf" srcId="{5DF02AC9-9842-4D65-A7B9-375598CE6DFA}" destId="{039012E1-EE7B-4E86-B8A4-CD33462CD10C}" srcOrd="0" destOrd="0" presId="urn:microsoft.com/office/officeart/2018/2/layout/IconVerticalSolidList"/>
    <dgm:cxn modelId="{55ED315F-B0E5-4655-A7D9-E27A5457689E}" type="presParOf" srcId="{0BE9364A-367B-4F9C-9B0A-A564E62D5796}" destId="{AECD07F8-CA13-466C-A8ED-64EDA6BAB82E}" srcOrd="0" destOrd="0" presId="urn:microsoft.com/office/officeart/2018/2/layout/IconVerticalSolidList"/>
    <dgm:cxn modelId="{D01B2E02-D6D4-4972-8D70-08CEDA69E009}" type="presParOf" srcId="{AECD07F8-CA13-466C-A8ED-64EDA6BAB82E}" destId="{AAFCFF18-29AB-49D2-87E2-93A5F70BC48A}" srcOrd="0" destOrd="0" presId="urn:microsoft.com/office/officeart/2018/2/layout/IconVerticalSolidList"/>
    <dgm:cxn modelId="{B46F386E-9CC5-4BCC-A10E-E7DAF45B5F85}" type="presParOf" srcId="{AECD07F8-CA13-466C-A8ED-64EDA6BAB82E}" destId="{A80D0459-AD32-4231-8AA5-709620435C55}" srcOrd="1" destOrd="0" presId="urn:microsoft.com/office/officeart/2018/2/layout/IconVerticalSolidList"/>
    <dgm:cxn modelId="{A41F8508-BFA1-4AFC-A43E-72AF6AB34B3D}" type="presParOf" srcId="{AECD07F8-CA13-466C-A8ED-64EDA6BAB82E}" destId="{A3296620-B11F-4D97-BEB4-6992A1E62552}" srcOrd="2" destOrd="0" presId="urn:microsoft.com/office/officeart/2018/2/layout/IconVerticalSolidList"/>
    <dgm:cxn modelId="{BCB67247-AD75-474E-B23F-31FEB60DA65C}" type="presParOf" srcId="{AECD07F8-CA13-466C-A8ED-64EDA6BAB82E}" destId="{039012E1-EE7B-4E86-B8A4-CD33462CD10C}" srcOrd="3" destOrd="0" presId="urn:microsoft.com/office/officeart/2018/2/layout/IconVerticalSolidList"/>
    <dgm:cxn modelId="{2250A606-8654-468A-9343-CB5BEB4A2BB5}" type="presParOf" srcId="{0BE9364A-367B-4F9C-9B0A-A564E62D5796}" destId="{07FEA0BD-9BBD-4D1A-B334-8BE32B8D1312}" srcOrd="1" destOrd="0" presId="urn:microsoft.com/office/officeart/2018/2/layout/IconVerticalSolidList"/>
    <dgm:cxn modelId="{32908F05-28D3-4D82-AF5B-794B54F6FB71}" type="presParOf" srcId="{0BE9364A-367B-4F9C-9B0A-A564E62D5796}" destId="{12E2BD1B-A61C-40CC-9233-06A6137B2A7D}" srcOrd="2" destOrd="0" presId="urn:microsoft.com/office/officeart/2018/2/layout/IconVerticalSolidList"/>
    <dgm:cxn modelId="{284F0F5A-F279-4903-BD2F-A3D3EEEB7776}" type="presParOf" srcId="{12E2BD1B-A61C-40CC-9233-06A6137B2A7D}" destId="{DD5E55C5-D969-4165-91D4-F785EDBA558C}" srcOrd="0" destOrd="0" presId="urn:microsoft.com/office/officeart/2018/2/layout/IconVerticalSolidList"/>
    <dgm:cxn modelId="{0D5A3168-BFAD-42A3-9BB2-13369F0BD92E}" type="presParOf" srcId="{12E2BD1B-A61C-40CC-9233-06A6137B2A7D}" destId="{332DA1E3-6CFD-461F-AE02-1BE59BE5828E}" srcOrd="1" destOrd="0" presId="urn:microsoft.com/office/officeart/2018/2/layout/IconVerticalSolidList"/>
    <dgm:cxn modelId="{1A04677C-4DCC-4D70-8673-3D525713E6A4}" type="presParOf" srcId="{12E2BD1B-A61C-40CC-9233-06A6137B2A7D}" destId="{490D8C03-7B57-46E6-9CCC-48E5281C9342}" srcOrd="2" destOrd="0" presId="urn:microsoft.com/office/officeart/2018/2/layout/IconVerticalSolidList"/>
    <dgm:cxn modelId="{70F33638-5FE5-4BC6-98FE-C24C6C5DF9C1}" type="presParOf" srcId="{12E2BD1B-A61C-40CC-9233-06A6137B2A7D}" destId="{1609EAD5-38BE-474C-81D6-11D0B9FA22D2}" srcOrd="3" destOrd="0" presId="urn:microsoft.com/office/officeart/2018/2/layout/IconVerticalSolidList"/>
    <dgm:cxn modelId="{E38D3C5C-7C40-463E-ADBE-99DB25CC667A}" type="presParOf" srcId="{0BE9364A-367B-4F9C-9B0A-A564E62D5796}" destId="{3971967E-F368-45B0-8D94-F5124D569331}" srcOrd="3" destOrd="0" presId="urn:microsoft.com/office/officeart/2018/2/layout/IconVerticalSolidList"/>
    <dgm:cxn modelId="{EC4AAAEE-8F04-440C-B0A4-AD61395050E5}" type="presParOf" srcId="{0BE9364A-367B-4F9C-9B0A-A564E62D5796}" destId="{D4CBE27D-3C10-4206-B8D8-E334BB251E50}" srcOrd="4" destOrd="0" presId="urn:microsoft.com/office/officeart/2018/2/layout/IconVerticalSolidList"/>
    <dgm:cxn modelId="{DE04B47B-D69C-4395-B535-47981F5390EA}" type="presParOf" srcId="{D4CBE27D-3C10-4206-B8D8-E334BB251E50}" destId="{1F1E1095-827D-4973-9E98-8C429A532EA6}" srcOrd="0" destOrd="0" presId="urn:microsoft.com/office/officeart/2018/2/layout/IconVerticalSolidList"/>
    <dgm:cxn modelId="{79BBB228-EED2-45A5-8CE9-2DA5F21DE68B}" type="presParOf" srcId="{D4CBE27D-3C10-4206-B8D8-E334BB251E50}" destId="{AC1E96B0-3001-45E6-80C8-933CD5743FA3}" srcOrd="1" destOrd="0" presId="urn:microsoft.com/office/officeart/2018/2/layout/IconVerticalSolidList"/>
    <dgm:cxn modelId="{CC8E1C85-D521-4CFA-AB6F-A900B97AC3E8}" type="presParOf" srcId="{D4CBE27D-3C10-4206-B8D8-E334BB251E50}" destId="{BD340F8C-EFD6-4857-8824-CE02E0502EA0}" srcOrd="2" destOrd="0" presId="urn:microsoft.com/office/officeart/2018/2/layout/IconVerticalSolidList"/>
    <dgm:cxn modelId="{661F1EF2-4EF4-4545-AAD1-05999CDEB72D}" type="presParOf" srcId="{D4CBE27D-3C10-4206-B8D8-E334BB251E50}" destId="{CC16608B-5B7D-4CE1-BDAC-695152D30A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A5199-6407-4107-A493-C8AAE17451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010F3F-9CBC-4DB1-A0B4-5747DA6EA27D}">
      <dgm:prSet custT="1"/>
      <dgm:spPr/>
      <dgm:t>
        <a:bodyPr/>
        <a:lstStyle/>
        <a:p>
          <a:r>
            <a:rPr lang="en-US" sz="1800" u="sng" dirty="0">
              <a:latin typeface="+mj-lt"/>
            </a:rPr>
            <a:t>Per MN Statute 245G.05</a:t>
          </a:r>
          <a:endParaRPr lang="en-US" sz="1800" dirty="0">
            <a:latin typeface="+mj-lt"/>
          </a:endParaRPr>
        </a:p>
      </dgm:t>
    </dgm:pt>
    <dgm:pt modelId="{8DDB52A6-7592-4DF1-A027-561E2675FC11}" type="parTrans" cxnId="{1CD89058-D0D4-4761-A44C-B997DD5C94B0}">
      <dgm:prSet/>
      <dgm:spPr/>
      <dgm:t>
        <a:bodyPr/>
        <a:lstStyle/>
        <a:p>
          <a:endParaRPr lang="en-US"/>
        </a:p>
      </dgm:t>
    </dgm:pt>
    <dgm:pt modelId="{3619C94A-EF6C-4A1E-B1EB-C2BBBB7F8F9D}" type="sibTrans" cxnId="{1CD89058-D0D4-4761-A44C-B997DD5C94B0}">
      <dgm:prSet/>
      <dgm:spPr/>
      <dgm:t>
        <a:bodyPr/>
        <a:lstStyle/>
        <a:p>
          <a:endParaRPr lang="en-US"/>
        </a:p>
      </dgm:t>
    </dgm:pt>
    <dgm:pt modelId="{139E858B-9752-4B2C-BFFC-47B9974E8736}">
      <dgm:prSet/>
      <dgm:spPr/>
      <dgm:t>
        <a:bodyPr/>
        <a:lstStyle/>
        <a:p>
          <a:r>
            <a:rPr lang="en-US" dirty="0"/>
            <a:t>Review is conducted at a </a:t>
          </a:r>
          <a:r>
            <a:rPr lang="en-US" u="sng" dirty="0"/>
            <a:t>specified time</a:t>
          </a:r>
          <a:r>
            <a:rPr lang="en-US" dirty="0"/>
            <a:t> which is noted in the plan, or more frequently as needed (weekly or monthly) depending on level of care being provided.</a:t>
          </a:r>
        </a:p>
      </dgm:t>
    </dgm:pt>
    <dgm:pt modelId="{1D2A4C64-4A35-4DD9-9972-7033A95F8976}" type="parTrans" cxnId="{F84F1CE4-A5AC-4F05-84F2-CFDFE17D49C0}">
      <dgm:prSet/>
      <dgm:spPr/>
      <dgm:t>
        <a:bodyPr/>
        <a:lstStyle/>
        <a:p>
          <a:endParaRPr lang="en-US"/>
        </a:p>
      </dgm:t>
    </dgm:pt>
    <dgm:pt modelId="{711C6BFC-4D62-4B05-A146-D03365D9CE7A}" type="sibTrans" cxnId="{F84F1CE4-A5AC-4F05-84F2-CFDFE17D49C0}">
      <dgm:prSet/>
      <dgm:spPr/>
      <dgm:t>
        <a:bodyPr/>
        <a:lstStyle/>
        <a:p>
          <a:endParaRPr lang="en-US"/>
        </a:p>
      </dgm:t>
    </dgm:pt>
    <dgm:pt modelId="{1ECA78D9-D5A2-49BB-ADB1-08752A5DD829}">
      <dgm:prSet/>
      <dgm:spPr/>
      <dgm:t>
        <a:bodyPr/>
        <a:lstStyle/>
        <a:p>
          <a:r>
            <a:rPr lang="en-US" u="sng"/>
            <a:t>Be sure to have the client and counselor signature!</a:t>
          </a:r>
          <a:endParaRPr lang="en-US"/>
        </a:p>
      </dgm:t>
    </dgm:pt>
    <dgm:pt modelId="{5D3D6B8E-989F-49F6-AE1F-F2A129BEF2B5}" type="parTrans" cxnId="{CEB783EE-E90A-477F-A583-D14CF46442C6}">
      <dgm:prSet/>
      <dgm:spPr/>
      <dgm:t>
        <a:bodyPr/>
        <a:lstStyle/>
        <a:p>
          <a:endParaRPr lang="en-US"/>
        </a:p>
      </dgm:t>
    </dgm:pt>
    <dgm:pt modelId="{F5AE6024-1209-471D-A2B3-092AEB871CC9}" type="sibTrans" cxnId="{CEB783EE-E90A-477F-A583-D14CF46442C6}">
      <dgm:prSet/>
      <dgm:spPr/>
      <dgm:t>
        <a:bodyPr/>
        <a:lstStyle/>
        <a:p>
          <a:endParaRPr lang="en-US"/>
        </a:p>
      </dgm:t>
    </dgm:pt>
    <dgm:pt modelId="{08190753-EA03-4D8D-9A8E-368AA1501BE5}">
      <dgm:prSet/>
      <dgm:spPr/>
      <dgm:t>
        <a:bodyPr/>
        <a:lstStyle/>
        <a:p>
          <a:r>
            <a:rPr lang="en-US"/>
            <a:t>If verbal consent was obtained by client, document date.  </a:t>
          </a:r>
        </a:p>
      </dgm:t>
    </dgm:pt>
    <dgm:pt modelId="{CC3B094F-92A0-4AC7-B5FC-3D352118CB1B}" type="parTrans" cxnId="{3E7B7084-895D-46BD-80B3-19C186B0F1B5}">
      <dgm:prSet/>
      <dgm:spPr/>
      <dgm:t>
        <a:bodyPr/>
        <a:lstStyle/>
        <a:p>
          <a:endParaRPr lang="en-US"/>
        </a:p>
      </dgm:t>
    </dgm:pt>
    <dgm:pt modelId="{0AF2D277-6401-4703-9B99-F193BB2D4769}" type="sibTrans" cxnId="{3E7B7084-895D-46BD-80B3-19C186B0F1B5}">
      <dgm:prSet/>
      <dgm:spPr/>
      <dgm:t>
        <a:bodyPr/>
        <a:lstStyle/>
        <a:p>
          <a:endParaRPr lang="en-US"/>
        </a:p>
      </dgm:t>
    </dgm:pt>
    <dgm:pt modelId="{5F2F2315-68F8-40F7-9F34-4F2F54A72A21}">
      <dgm:prSet/>
      <dgm:spPr/>
      <dgm:t>
        <a:bodyPr/>
        <a:lstStyle/>
        <a:p>
          <a:r>
            <a:rPr lang="en-US"/>
            <a:t>For example:  “John Doe was unable to sign treatment plan due to telehealth services.  Verbal consent was obtained on 8/24/2021.”</a:t>
          </a:r>
        </a:p>
      </dgm:t>
    </dgm:pt>
    <dgm:pt modelId="{069DD7C8-6793-490B-A4D0-F0B30AE5C51C}" type="parTrans" cxnId="{1F226F48-2EB3-483D-8818-AD8C05F8C877}">
      <dgm:prSet/>
      <dgm:spPr/>
      <dgm:t>
        <a:bodyPr/>
        <a:lstStyle/>
        <a:p>
          <a:endParaRPr lang="en-US"/>
        </a:p>
      </dgm:t>
    </dgm:pt>
    <dgm:pt modelId="{D461E518-E1BF-4334-BEF7-4A2EB875D8CB}" type="sibTrans" cxnId="{1F226F48-2EB3-483D-8818-AD8C05F8C877}">
      <dgm:prSet/>
      <dgm:spPr/>
      <dgm:t>
        <a:bodyPr/>
        <a:lstStyle/>
        <a:p>
          <a:endParaRPr lang="en-US"/>
        </a:p>
      </dgm:t>
    </dgm:pt>
    <dgm:pt modelId="{6EB3FF4E-20AE-4A8B-8376-BA9E5D57151E}">
      <dgm:prSet/>
      <dgm:spPr/>
      <dgm:t>
        <a:bodyPr/>
        <a:lstStyle/>
        <a:p>
          <a:r>
            <a:rPr lang="en-US"/>
            <a:t>Discharge planning paragraph can also be included here.  </a:t>
          </a:r>
        </a:p>
      </dgm:t>
    </dgm:pt>
    <dgm:pt modelId="{8633A22A-1E45-469C-A1B9-49C6D289BD56}" type="parTrans" cxnId="{58A2339F-B268-4E84-A177-3F5EF0180270}">
      <dgm:prSet/>
      <dgm:spPr/>
      <dgm:t>
        <a:bodyPr/>
        <a:lstStyle/>
        <a:p>
          <a:endParaRPr lang="en-US"/>
        </a:p>
      </dgm:t>
    </dgm:pt>
    <dgm:pt modelId="{99E5A9AF-F4A5-4C97-ABC8-FEBCDDA75698}" type="sibTrans" cxnId="{58A2339F-B268-4E84-A177-3F5EF0180270}">
      <dgm:prSet/>
      <dgm:spPr/>
      <dgm:t>
        <a:bodyPr/>
        <a:lstStyle/>
        <a:p>
          <a:endParaRPr lang="en-US"/>
        </a:p>
      </dgm:t>
    </dgm:pt>
    <dgm:pt modelId="{442F4F68-5787-4A66-8B8D-44C4121A57EA}" type="pres">
      <dgm:prSet presAssocID="{408A5199-6407-4107-A493-C8AAE174513D}" presName="linear" presStyleCnt="0">
        <dgm:presLayoutVars>
          <dgm:dir/>
          <dgm:animLvl val="lvl"/>
          <dgm:resizeHandles val="exact"/>
        </dgm:presLayoutVars>
      </dgm:prSet>
      <dgm:spPr/>
    </dgm:pt>
    <dgm:pt modelId="{622E691D-48C6-411C-80C1-8500DD2F7038}" type="pres">
      <dgm:prSet presAssocID="{BD010F3F-9CBC-4DB1-A0B4-5747DA6EA27D}" presName="parentLin" presStyleCnt="0"/>
      <dgm:spPr/>
    </dgm:pt>
    <dgm:pt modelId="{032E47E3-B9B7-449A-A8C6-CE76526CD99F}" type="pres">
      <dgm:prSet presAssocID="{BD010F3F-9CBC-4DB1-A0B4-5747DA6EA27D}" presName="parentLeftMargin" presStyleLbl="node1" presStyleIdx="0" presStyleCnt="4"/>
      <dgm:spPr/>
    </dgm:pt>
    <dgm:pt modelId="{72D7CFFC-0DDE-4981-91C6-F140FEF6E74B}" type="pres">
      <dgm:prSet presAssocID="{BD010F3F-9CBC-4DB1-A0B4-5747DA6EA27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B95DED8-7A00-4DAE-AA16-19482615E5F4}" type="pres">
      <dgm:prSet presAssocID="{BD010F3F-9CBC-4DB1-A0B4-5747DA6EA27D}" presName="negativeSpace" presStyleCnt="0"/>
      <dgm:spPr/>
    </dgm:pt>
    <dgm:pt modelId="{760ED841-F246-4BCB-AB40-63F26A47C527}" type="pres">
      <dgm:prSet presAssocID="{BD010F3F-9CBC-4DB1-A0B4-5747DA6EA27D}" presName="childText" presStyleLbl="conFgAcc1" presStyleIdx="0" presStyleCnt="4">
        <dgm:presLayoutVars>
          <dgm:bulletEnabled val="1"/>
        </dgm:presLayoutVars>
      </dgm:prSet>
      <dgm:spPr/>
    </dgm:pt>
    <dgm:pt modelId="{D2EE38D5-3141-43E7-9F8F-7406D833BBF8}" type="pres">
      <dgm:prSet presAssocID="{3619C94A-EF6C-4A1E-B1EB-C2BBBB7F8F9D}" presName="spaceBetweenRectangles" presStyleCnt="0"/>
      <dgm:spPr/>
    </dgm:pt>
    <dgm:pt modelId="{A66FFF62-0793-4229-99BD-5E425097F887}" type="pres">
      <dgm:prSet presAssocID="{139E858B-9752-4B2C-BFFC-47B9974E8736}" presName="parentLin" presStyleCnt="0"/>
      <dgm:spPr/>
    </dgm:pt>
    <dgm:pt modelId="{2FE24747-B749-4964-81C7-ECD59D500511}" type="pres">
      <dgm:prSet presAssocID="{139E858B-9752-4B2C-BFFC-47B9974E8736}" presName="parentLeftMargin" presStyleLbl="node1" presStyleIdx="0" presStyleCnt="4"/>
      <dgm:spPr/>
    </dgm:pt>
    <dgm:pt modelId="{2E6E71C0-3EB3-4E8D-A891-DAD4CFE535FD}" type="pres">
      <dgm:prSet presAssocID="{139E858B-9752-4B2C-BFFC-47B9974E8736}" presName="parentText" presStyleLbl="node1" presStyleIdx="1" presStyleCnt="4" custScaleX="100784">
        <dgm:presLayoutVars>
          <dgm:chMax val="0"/>
          <dgm:bulletEnabled val="1"/>
        </dgm:presLayoutVars>
      </dgm:prSet>
      <dgm:spPr/>
    </dgm:pt>
    <dgm:pt modelId="{1DBAC023-9148-4B62-B45C-571DC1CEE4C4}" type="pres">
      <dgm:prSet presAssocID="{139E858B-9752-4B2C-BFFC-47B9974E8736}" presName="negativeSpace" presStyleCnt="0"/>
      <dgm:spPr/>
    </dgm:pt>
    <dgm:pt modelId="{1322E195-7461-4EBA-AF8C-C383D9B1F936}" type="pres">
      <dgm:prSet presAssocID="{139E858B-9752-4B2C-BFFC-47B9974E8736}" presName="childText" presStyleLbl="conFgAcc1" presStyleIdx="1" presStyleCnt="4">
        <dgm:presLayoutVars>
          <dgm:bulletEnabled val="1"/>
        </dgm:presLayoutVars>
      </dgm:prSet>
      <dgm:spPr/>
    </dgm:pt>
    <dgm:pt modelId="{8AD8A756-B947-4D9D-A7C0-93C884D608E6}" type="pres">
      <dgm:prSet presAssocID="{711C6BFC-4D62-4B05-A146-D03365D9CE7A}" presName="spaceBetweenRectangles" presStyleCnt="0"/>
      <dgm:spPr/>
    </dgm:pt>
    <dgm:pt modelId="{C684A668-9CB6-47E9-8CC4-3212EDD27C37}" type="pres">
      <dgm:prSet presAssocID="{1ECA78D9-D5A2-49BB-ADB1-08752A5DD829}" presName="parentLin" presStyleCnt="0"/>
      <dgm:spPr/>
    </dgm:pt>
    <dgm:pt modelId="{F624E262-7662-43C6-96F2-9709435253A1}" type="pres">
      <dgm:prSet presAssocID="{1ECA78D9-D5A2-49BB-ADB1-08752A5DD829}" presName="parentLeftMargin" presStyleLbl="node1" presStyleIdx="1" presStyleCnt="4"/>
      <dgm:spPr/>
    </dgm:pt>
    <dgm:pt modelId="{3F3C060C-4051-4EB4-AB3F-551FE55C6AE6}" type="pres">
      <dgm:prSet presAssocID="{1ECA78D9-D5A2-49BB-ADB1-08752A5DD8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9589DC6-9E58-4493-B300-79D1BFDE74D9}" type="pres">
      <dgm:prSet presAssocID="{1ECA78D9-D5A2-49BB-ADB1-08752A5DD829}" presName="negativeSpace" presStyleCnt="0"/>
      <dgm:spPr/>
    </dgm:pt>
    <dgm:pt modelId="{C058F276-7E01-4930-B66D-893CC0E3AF12}" type="pres">
      <dgm:prSet presAssocID="{1ECA78D9-D5A2-49BB-ADB1-08752A5DD829}" presName="childText" presStyleLbl="conFgAcc1" presStyleIdx="2" presStyleCnt="4">
        <dgm:presLayoutVars>
          <dgm:bulletEnabled val="1"/>
        </dgm:presLayoutVars>
      </dgm:prSet>
      <dgm:spPr/>
    </dgm:pt>
    <dgm:pt modelId="{A8BC2A88-20DF-4055-B735-4B1AD2120EA2}" type="pres">
      <dgm:prSet presAssocID="{F5AE6024-1209-471D-A2B3-092AEB871CC9}" presName="spaceBetweenRectangles" presStyleCnt="0"/>
      <dgm:spPr/>
    </dgm:pt>
    <dgm:pt modelId="{16857C0A-B6D4-4C8C-8347-97ADF4740FD4}" type="pres">
      <dgm:prSet presAssocID="{6EB3FF4E-20AE-4A8B-8376-BA9E5D57151E}" presName="parentLin" presStyleCnt="0"/>
      <dgm:spPr/>
    </dgm:pt>
    <dgm:pt modelId="{81FBA840-6753-433B-811C-D56CE68072E3}" type="pres">
      <dgm:prSet presAssocID="{6EB3FF4E-20AE-4A8B-8376-BA9E5D57151E}" presName="parentLeftMargin" presStyleLbl="node1" presStyleIdx="2" presStyleCnt="4"/>
      <dgm:spPr/>
    </dgm:pt>
    <dgm:pt modelId="{FF1A3903-4570-47B8-B530-39FEA78386E7}" type="pres">
      <dgm:prSet presAssocID="{6EB3FF4E-20AE-4A8B-8376-BA9E5D57151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F2D8B95-62E1-4D49-ADCA-E1FD3D749B32}" type="pres">
      <dgm:prSet presAssocID="{6EB3FF4E-20AE-4A8B-8376-BA9E5D57151E}" presName="negativeSpace" presStyleCnt="0"/>
      <dgm:spPr/>
    </dgm:pt>
    <dgm:pt modelId="{E747485B-1092-44FF-8637-CD1EB6494CFA}" type="pres">
      <dgm:prSet presAssocID="{6EB3FF4E-20AE-4A8B-8376-BA9E5D5715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9987F0F-1BD3-4E96-B657-59A65ADD0842}" type="presOf" srcId="{BD010F3F-9CBC-4DB1-A0B4-5747DA6EA27D}" destId="{032E47E3-B9B7-449A-A8C6-CE76526CD99F}" srcOrd="0" destOrd="0" presId="urn:microsoft.com/office/officeart/2005/8/layout/list1"/>
    <dgm:cxn modelId="{071A5427-2F06-4316-886E-3B63EE939149}" type="presOf" srcId="{5F2F2315-68F8-40F7-9F34-4F2F54A72A21}" destId="{C058F276-7E01-4930-B66D-893CC0E3AF12}" srcOrd="0" destOrd="1" presId="urn:microsoft.com/office/officeart/2005/8/layout/list1"/>
    <dgm:cxn modelId="{F046BD5C-AAEE-45AA-9C0A-9FCC20473534}" type="presOf" srcId="{139E858B-9752-4B2C-BFFC-47B9974E8736}" destId="{2E6E71C0-3EB3-4E8D-A891-DAD4CFE535FD}" srcOrd="1" destOrd="0" presId="urn:microsoft.com/office/officeart/2005/8/layout/list1"/>
    <dgm:cxn modelId="{E803EF5D-B0B9-4E8D-A03A-2DAE3E29DAC1}" type="presOf" srcId="{6EB3FF4E-20AE-4A8B-8376-BA9E5D57151E}" destId="{FF1A3903-4570-47B8-B530-39FEA78386E7}" srcOrd="1" destOrd="0" presId="urn:microsoft.com/office/officeart/2005/8/layout/list1"/>
    <dgm:cxn modelId="{1F226F48-2EB3-483D-8818-AD8C05F8C877}" srcId="{1ECA78D9-D5A2-49BB-ADB1-08752A5DD829}" destId="{5F2F2315-68F8-40F7-9F34-4F2F54A72A21}" srcOrd="1" destOrd="0" parTransId="{069DD7C8-6793-490B-A4D0-F0B30AE5C51C}" sibTransId="{D461E518-E1BF-4334-BEF7-4A2EB875D8CB}"/>
    <dgm:cxn modelId="{969C0970-0A87-443C-9D90-B6F886F7EDD1}" type="presOf" srcId="{08190753-EA03-4D8D-9A8E-368AA1501BE5}" destId="{C058F276-7E01-4930-B66D-893CC0E3AF12}" srcOrd="0" destOrd="0" presId="urn:microsoft.com/office/officeart/2005/8/layout/list1"/>
    <dgm:cxn modelId="{1CD89058-D0D4-4761-A44C-B997DD5C94B0}" srcId="{408A5199-6407-4107-A493-C8AAE174513D}" destId="{BD010F3F-9CBC-4DB1-A0B4-5747DA6EA27D}" srcOrd="0" destOrd="0" parTransId="{8DDB52A6-7592-4DF1-A027-561E2675FC11}" sibTransId="{3619C94A-EF6C-4A1E-B1EB-C2BBBB7F8F9D}"/>
    <dgm:cxn modelId="{3E7B7084-895D-46BD-80B3-19C186B0F1B5}" srcId="{1ECA78D9-D5A2-49BB-ADB1-08752A5DD829}" destId="{08190753-EA03-4D8D-9A8E-368AA1501BE5}" srcOrd="0" destOrd="0" parTransId="{CC3B094F-92A0-4AC7-B5FC-3D352118CB1B}" sibTransId="{0AF2D277-6401-4703-9B99-F193BB2D4769}"/>
    <dgm:cxn modelId="{756FD78A-DE8C-43F8-A1F0-73E06467C28E}" type="presOf" srcId="{BD010F3F-9CBC-4DB1-A0B4-5747DA6EA27D}" destId="{72D7CFFC-0DDE-4981-91C6-F140FEF6E74B}" srcOrd="1" destOrd="0" presId="urn:microsoft.com/office/officeart/2005/8/layout/list1"/>
    <dgm:cxn modelId="{2F433990-82A9-4946-A05C-6B83F3797BF5}" type="presOf" srcId="{6EB3FF4E-20AE-4A8B-8376-BA9E5D57151E}" destId="{81FBA840-6753-433B-811C-D56CE68072E3}" srcOrd="0" destOrd="0" presId="urn:microsoft.com/office/officeart/2005/8/layout/list1"/>
    <dgm:cxn modelId="{99FF0496-5301-4C4F-8D9A-E6014FE574AD}" type="presOf" srcId="{1ECA78D9-D5A2-49BB-ADB1-08752A5DD829}" destId="{F624E262-7662-43C6-96F2-9709435253A1}" srcOrd="0" destOrd="0" presId="urn:microsoft.com/office/officeart/2005/8/layout/list1"/>
    <dgm:cxn modelId="{58A2339F-B268-4E84-A177-3F5EF0180270}" srcId="{408A5199-6407-4107-A493-C8AAE174513D}" destId="{6EB3FF4E-20AE-4A8B-8376-BA9E5D57151E}" srcOrd="3" destOrd="0" parTransId="{8633A22A-1E45-469C-A1B9-49C6D289BD56}" sibTransId="{99E5A9AF-F4A5-4C97-ABC8-FEBCDDA75698}"/>
    <dgm:cxn modelId="{0D1CFFA3-77F0-4025-A134-B93BC9E6EB2C}" type="presOf" srcId="{139E858B-9752-4B2C-BFFC-47B9974E8736}" destId="{2FE24747-B749-4964-81C7-ECD59D500511}" srcOrd="0" destOrd="0" presId="urn:microsoft.com/office/officeart/2005/8/layout/list1"/>
    <dgm:cxn modelId="{D83BF7AD-600D-4081-B093-8F9891D679EE}" type="presOf" srcId="{1ECA78D9-D5A2-49BB-ADB1-08752A5DD829}" destId="{3F3C060C-4051-4EB4-AB3F-551FE55C6AE6}" srcOrd="1" destOrd="0" presId="urn:microsoft.com/office/officeart/2005/8/layout/list1"/>
    <dgm:cxn modelId="{F84F1CE4-A5AC-4F05-84F2-CFDFE17D49C0}" srcId="{408A5199-6407-4107-A493-C8AAE174513D}" destId="{139E858B-9752-4B2C-BFFC-47B9974E8736}" srcOrd="1" destOrd="0" parTransId="{1D2A4C64-4A35-4DD9-9972-7033A95F8976}" sibTransId="{711C6BFC-4D62-4B05-A146-D03365D9CE7A}"/>
    <dgm:cxn modelId="{AF7F01E8-B6A8-462E-AA5E-22249879A00E}" type="presOf" srcId="{408A5199-6407-4107-A493-C8AAE174513D}" destId="{442F4F68-5787-4A66-8B8D-44C4121A57EA}" srcOrd="0" destOrd="0" presId="urn:microsoft.com/office/officeart/2005/8/layout/list1"/>
    <dgm:cxn modelId="{CEB783EE-E90A-477F-A583-D14CF46442C6}" srcId="{408A5199-6407-4107-A493-C8AAE174513D}" destId="{1ECA78D9-D5A2-49BB-ADB1-08752A5DD829}" srcOrd="2" destOrd="0" parTransId="{5D3D6B8E-989F-49F6-AE1F-F2A129BEF2B5}" sibTransId="{F5AE6024-1209-471D-A2B3-092AEB871CC9}"/>
    <dgm:cxn modelId="{5F035377-8921-4782-9B20-068C6AD071F4}" type="presParOf" srcId="{442F4F68-5787-4A66-8B8D-44C4121A57EA}" destId="{622E691D-48C6-411C-80C1-8500DD2F7038}" srcOrd="0" destOrd="0" presId="urn:microsoft.com/office/officeart/2005/8/layout/list1"/>
    <dgm:cxn modelId="{ECA3A263-248E-45B3-A43B-41CF3E9F04C1}" type="presParOf" srcId="{622E691D-48C6-411C-80C1-8500DD2F7038}" destId="{032E47E3-B9B7-449A-A8C6-CE76526CD99F}" srcOrd="0" destOrd="0" presId="urn:microsoft.com/office/officeart/2005/8/layout/list1"/>
    <dgm:cxn modelId="{E0AE4F66-9963-465F-B5F3-38EDA7726E9F}" type="presParOf" srcId="{622E691D-48C6-411C-80C1-8500DD2F7038}" destId="{72D7CFFC-0DDE-4981-91C6-F140FEF6E74B}" srcOrd="1" destOrd="0" presId="urn:microsoft.com/office/officeart/2005/8/layout/list1"/>
    <dgm:cxn modelId="{276B598D-FE34-4B50-8DC6-FBB65C78848F}" type="presParOf" srcId="{442F4F68-5787-4A66-8B8D-44C4121A57EA}" destId="{9B95DED8-7A00-4DAE-AA16-19482615E5F4}" srcOrd="1" destOrd="0" presId="urn:microsoft.com/office/officeart/2005/8/layout/list1"/>
    <dgm:cxn modelId="{4B9067C2-6796-43D5-BA4D-5D7DCEA01C4B}" type="presParOf" srcId="{442F4F68-5787-4A66-8B8D-44C4121A57EA}" destId="{760ED841-F246-4BCB-AB40-63F26A47C527}" srcOrd="2" destOrd="0" presId="urn:microsoft.com/office/officeart/2005/8/layout/list1"/>
    <dgm:cxn modelId="{A9941F95-332A-4878-A91A-AB09EB37E5FC}" type="presParOf" srcId="{442F4F68-5787-4A66-8B8D-44C4121A57EA}" destId="{D2EE38D5-3141-43E7-9F8F-7406D833BBF8}" srcOrd="3" destOrd="0" presId="urn:microsoft.com/office/officeart/2005/8/layout/list1"/>
    <dgm:cxn modelId="{470801D8-2283-4485-BDC7-8BE26D1DDF98}" type="presParOf" srcId="{442F4F68-5787-4A66-8B8D-44C4121A57EA}" destId="{A66FFF62-0793-4229-99BD-5E425097F887}" srcOrd="4" destOrd="0" presId="urn:microsoft.com/office/officeart/2005/8/layout/list1"/>
    <dgm:cxn modelId="{EE217B32-6EF3-4878-9BD6-38FA07338B89}" type="presParOf" srcId="{A66FFF62-0793-4229-99BD-5E425097F887}" destId="{2FE24747-B749-4964-81C7-ECD59D500511}" srcOrd="0" destOrd="0" presId="urn:microsoft.com/office/officeart/2005/8/layout/list1"/>
    <dgm:cxn modelId="{18021D16-2948-4D06-A6D4-186143EA0781}" type="presParOf" srcId="{A66FFF62-0793-4229-99BD-5E425097F887}" destId="{2E6E71C0-3EB3-4E8D-A891-DAD4CFE535FD}" srcOrd="1" destOrd="0" presId="urn:microsoft.com/office/officeart/2005/8/layout/list1"/>
    <dgm:cxn modelId="{F52018DF-4356-4000-9668-6D769443C9B1}" type="presParOf" srcId="{442F4F68-5787-4A66-8B8D-44C4121A57EA}" destId="{1DBAC023-9148-4B62-B45C-571DC1CEE4C4}" srcOrd="5" destOrd="0" presId="urn:microsoft.com/office/officeart/2005/8/layout/list1"/>
    <dgm:cxn modelId="{EC2C8085-8255-4879-84A7-05DB17E6B146}" type="presParOf" srcId="{442F4F68-5787-4A66-8B8D-44C4121A57EA}" destId="{1322E195-7461-4EBA-AF8C-C383D9B1F936}" srcOrd="6" destOrd="0" presId="urn:microsoft.com/office/officeart/2005/8/layout/list1"/>
    <dgm:cxn modelId="{2DB830AF-1893-4D25-A802-63B117DC76EC}" type="presParOf" srcId="{442F4F68-5787-4A66-8B8D-44C4121A57EA}" destId="{8AD8A756-B947-4D9D-A7C0-93C884D608E6}" srcOrd="7" destOrd="0" presId="urn:microsoft.com/office/officeart/2005/8/layout/list1"/>
    <dgm:cxn modelId="{4F8EAE00-7D22-496F-A8A4-6D5C3C5E0D80}" type="presParOf" srcId="{442F4F68-5787-4A66-8B8D-44C4121A57EA}" destId="{C684A668-9CB6-47E9-8CC4-3212EDD27C37}" srcOrd="8" destOrd="0" presId="urn:microsoft.com/office/officeart/2005/8/layout/list1"/>
    <dgm:cxn modelId="{50F58019-46C4-42F7-AE84-7F48631EE5B2}" type="presParOf" srcId="{C684A668-9CB6-47E9-8CC4-3212EDD27C37}" destId="{F624E262-7662-43C6-96F2-9709435253A1}" srcOrd="0" destOrd="0" presId="urn:microsoft.com/office/officeart/2005/8/layout/list1"/>
    <dgm:cxn modelId="{AF86147A-902D-4827-84C6-A0FCF45A0074}" type="presParOf" srcId="{C684A668-9CB6-47E9-8CC4-3212EDD27C37}" destId="{3F3C060C-4051-4EB4-AB3F-551FE55C6AE6}" srcOrd="1" destOrd="0" presId="urn:microsoft.com/office/officeart/2005/8/layout/list1"/>
    <dgm:cxn modelId="{14A5657C-8ACC-4DEE-9EB0-4E77D9F63254}" type="presParOf" srcId="{442F4F68-5787-4A66-8B8D-44C4121A57EA}" destId="{49589DC6-9E58-4493-B300-79D1BFDE74D9}" srcOrd="9" destOrd="0" presId="urn:microsoft.com/office/officeart/2005/8/layout/list1"/>
    <dgm:cxn modelId="{A909D36D-D0DB-44EF-84CD-8DC0852FC197}" type="presParOf" srcId="{442F4F68-5787-4A66-8B8D-44C4121A57EA}" destId="{C058F276-7E01-4930-B66D-893CC0E3AF12}" srcOrd="10" destOrd="0" presId="urn:microsoft.com/office/officeart/2005/8/layout/list1"/>
    <dgm:cxn modelId="{8F4BFD6A-9A15-4B24-A867-5235652FD1CB}" type="presParOf" srcId="{442F4F68-5787-4A66-8B8D-44C4121A57EA}" destId="{A8BC2A88-20DF-4055-B735-4B1AD2120EA2}" srcOrd="11" destOrd="0" presId="urn:microsoft.com/office/officeart/2005/8/layout/list1"/>
    <dgm:cxn modelId="{1952F160-A1B0-489C-8B9B-BFD5D7167B38}" type="presParOf" srcId="{442F4F68-5787-4A66-8B8D-44C4121A57EA}" destId="{16857C0A-B6D4-4C8C-8347-97ADF4740FD4}" srcOrd="12" destOrd="0" presId="urn:microsoft.com/office/officeart/2005/8/layout/list1"/>
    <dgm:cxn modelId="{4D17E3B5-DD73-4E3A-BB6B-8984B29CFA8F}" type="presParOf" srcId="{16857C0A-B6D4-4C8C-8347-97ADF4740FD4}" destId="{81FBA840-6753-433B-811C-D56CE68072E3}" srcOrd="0" destOrd="0" presId="urn:microsoft.com/office/officeart/2005/8/layout/list1"/>
    <dgm:cxn modelId="{B4750781-5783-472D-A025-7B61BD9D37DE}" type="presParOf" srcId="{16857C0A-B6D4-4C8C-8347-97ADF4740FD4}" destId="{FF1A3903-4570-47B8-B530-39FEA78386E7}" srcOrd="1" destOrd="0" presId="urn:microsoft.com/office/officeart/2005/8/layout/list1"/>
    <dgm:cxn modelId="{4907B0FF-D9FF-456B-BB70-B28BEA54D99F}" type="presParOf" srcId="{442F4F68-5787-4A66-8B8D-44C4121A57EA}" destId="{6F2D8B95-62E1-4D49-ADCA-E1FD3D749B32}" srcOrd="13" destOrd="0" presId="urn:microsoft.com/office/officeart/2005/8/layout/list1"/>
    <dgm:cxn modelId="{0F7B2E4C-EEB5-4FF5-B5A2-B9BAD701CCEC}" type="presParOf" srcId="{442F4F68-5787-4A66-8B8D-44C4121A57EA}" destId="{E747485B-1092-44FF-8637-CD1EB6494CF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234E1B-A2D0-433A-B568-951156E48E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0AC2B5-8628-4447-AB09-B362E8D0D7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none" dirty="0"/>
            <a:t>Goals:  </a:t>
          </a:r>
          <a:r>
            <a:rPr lang="en-US" dirty="0"/>
            <a:t>Something achieved that you </a:t>
          </a:r>
          <a:r>
            <a:rPr lang="en-US" i="1" u="none" dirty="0"/>
            <a:t>cannot</a:t>
          </a:r>
          <a:r>
            <a:rPr lang="en-US" dirty="0"/>
            <a:t> see.  </a:t>
          </a:r>
        </a:p>
      </dgm:t>
    </dgm:pt>
    <dgm:pt modelId="{29E9CD5C-36C0-40B0-92F8-DD2EC965B140}" type="parTrans" cxnId="{05193005-453F-4D10-9201-24915FBB0467}">
      <dgm:prSet/>
      <dgm:spPr/>
      <dgm:t>
        <a:bodyPr/>
        <a:lstStyle/>
        <a:p>
          <a:endParaRPr lang="en-US"/>
        </a:p>
      </dgm:t>
    </dgm:pt>
    <dgm:pt modelId="{76BEEB90-2B53-4046-9A1C-791C5E5A16A7}" type="sibTrans" cxnId="{05193005-453F-4D10-9201-24915FBB0467}">
      <dgm:prSet/>
      <dgm:spPr/>
      <dgm:t>
        <a:bodyPr/>
        <a:lstStyle/>
        <a:p>
          <a:endParaRPr lang="en-US"/>
        </a:p>
      </dgm:t>
    </dgm:pt>
    <dgm:pt modelId="{9FEF214D-C79C-471A-AE9A-92BC520890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Goals are based on the problem statements and reasonably achievable </a:t>
          </a:r>
        </a:p>
      </dgm:t>
    </dgm:pt>
    <dgm:pt modelId="{FA234CB3-733B-44B6-A2AB-EFDCCFC5C13E}" type="parTrans" cxnId="{52AFB8BA-32DD-4864-B9A5-0CB53A96A5B5}">
      <dgm:prSet/>
      <dgm:spPr/>
      <dgm:t>
        <a:bodyPr/>
        <a:lstStyle/>
        <a:p>
          <a:endParaRPr lang="en-US"/>
        </a:p>
      </dgm:t>
    </dgm:pt>
    <dgm:pt modelId="{35125336-0881-4A85-9287-ADA4DDDFF8FF}" type="sibTrans" cxnId="{52AFB8BA-32DD-4864-B9A5-0CB53A96A5B5}">
      <dgm:prSet/>
      <dgm:spPr/>
      <dgm:t>
        <a:bodyPr/>
        <a:lstStyle/>
        <a:p>
          <a:endParaRPr lang="en-US"/>
        </a:p>
      </dgm:t>
    </dgm:pt>
    <dgm:pt modelId="{9F31DFDC-CD7C-4F86-8B7F-3507E9561D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 the active treatment phase </a:t>
          </a:r>
        </a:p>
      </dgm:t>
    </dgm:pt>
    <dgm:pt modelId="{C1110CB9-F93E-4033-ADBA-6950D6F0C7EF}" type="parTrans" cxnId="{47B1E45B-C2AE-49D0-8779-31AB62D79CEB}">
      <dgm:prSet/>
      <dgm:spPr/>
      <dgm:t>
        <a:bodyPr/>
        <a:lstStyle/>
        <a:p>
          <a:endParaRPr lang="en-US"/>
        </a:p>
      </dgm:t>
    </dgm:pt>
    <dgm:pt modelId="{395743BE-7118-46D2-844A-139111E81A42}" type="sibTrans" cxnId="{47B1E45B-C2AE-49D0-8779-31AB62D79CEB}">
      <dgm:prSet/>
      <dgm:spPr/>
      <dgm:t>
        <a:bodyPr/>
        <a:lstStyle/>
        <a:p>
          <a:endParaRPr lang="en-US"/>
        </a:p>
      </dgm:t>
    </dgm:pt>
    <dgm:pt modelId="{B7A15026-77F0-447C-A3DF-24C47E8B8B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Objectives: </a:t>
          </a:r>
          <a:r>
            <a:rPr lang="en-US" dirty="0"/>
            <a:t>Something that you </a:t>
          </a:r>
          <a:r>
            <a:rPr lang="en-US" i="1" u="none" dirty="0"/>
            <a:t>can</a:t>
          </a:r>
          <a:r>
            <a:rPr lang="en-US" dirty="0"/>
            <a:t> see</a:t>
          </a:r>
        </a:p>
      </dgm:t>
    </dgm:pt>
    <dgm:pt modelId="{1E3F643D-AD47-4D67-A802-3929ABCA022C}" type="parTrans" cxnId="{D9FA668B-0DE2-4CB0-AADC-5432D4C130F5}">
      <dgm:prSet/>
      <dgm:spPr/>
      <dgm:t>
        <a:bodyPr/>
        <a:lstStyle/>
        <a:p>
          <a:endParaRPr lang="en-US"/>
        </a:p>
      </dgm:t>
    </dgm:pt>
    <dgm:pt modelId="{92AB50FC-3BCF-46F0-A948-48A0552D4F3A}" type="sibTrans" cxnId="{D9FA668B-0DE2-4CB0-AADC-5432D4C130F5}">
      <dgm:prSet/>
      <dgm:spPr/>
      <dgm:t>
        <a:bodyPr/>
        <a:lstStyle/>
        <a:p>
          <a:endParaRPr lang="en-US"/>
        </a:p>
      </dgm:t>
    </dgm:pt>
    <dgm:pt modelId="{AF4281DE-AAB2-4130-8890-8413932BB0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Objectives are behaviorally measurable. </a:t>
          </a:r>
        </a:p>
      </dgm:t>
    </dgm:pt>
    <dgm:pt modelId="{9807495F-34E5-4428-A42E-DCF5A702EE5B}" type="parTrans" cxnId="{80FD50BE-1104-428F-B784-8C0844B42BC9}">
      <dgm:prSet/>
      <dgm:spPr/>
      <dgm:t>
        <a:bodyPr/>
        <a:lstStyle/>
        <a:p>
          <a:endParaRPr lang="en-US"/>
        </a:p>
      </dgm:t>
    </dgm:pt>
    <dgm:pt modelId="{C785A30F-FBCD-4D80-9C93-5D816512620C}" type="sibTrans" cxnId="{80FD50BE-1104-428F-B784-8C0844B42BC9}">
      <dgm:prSet/>
      <dgm:spPr/>
      <dgm:t>
        <a:bodyPr/>
        <a:lstStyle/>
        <a:p>
          <a:endParaRPr lang="en-US"/>
        </a:p>
      </dgm:t>
    </dgm:pt>
    <dgm:pt modelId="{BEFD43F9-77C1-4A76-B462-8B4990E799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Gold Standard: </a:t>
          </a:r>
          <a:r>
            <a:rPr lang="en-US" dirty="0"/>
            <a:t>SMART goals and objectives</a:t>
          </a:r>
        </a:p>
      </dgm:t>
    </dgm:pt>
    <dgm:pt modelId="{24695469-D17F-411A-AA3B-2F80345C0CE6}" type="parTrans" cxnId="{D4859123-AFC7-4CE0-B5EE-F37B4689FB81}">
      <dgm:prSet/>
      <dgm:spPr/>
      <dgm:t>
        <a:bodyPr/>
        <a:lstStyle/>
        <a:p>
          <a:endParaRPr lang="en-US"/>
        </a:p>
      </dgm:t>
    </dgm:pt>
    <dgm:pt modelId="{F8BE5AE7-F750-43AF-9FC2-289EF0FF8E03}" type="sibTrans" cxnId="{D4859123-AFC7-4CE0-B5EE-F37B4689FB81}">
      <dgm:prSet/>
      <dgm:spPr/>
      <dgm:t>
        <a:bodyPr/>
        <a:lstStyle/>
        <a:p>
          <a:endParaRPr lang="en-US"/>
        </a:p>
      </dgm:t>
    </dgm:pt>
    <dgm:pt modelId="{D9FD2EC7-CE93-47DE-873D-DBF9C4177785}">
      <dgm:prSet/>
      <dgm:spPr/>
      <dgm:t>
        <a:bodyPr/>
        <a:lstStyle/>
        <a:p>
          <a:pPr algn="l" defTabSz="577850">
            <a:lnSpc>
              <a:spcPct val="100000"/>
            </a:lnSpc>
            <a:buFont typeface="Courier New" panose="02070309020205020404" pitchFamily="49" charset="0"/>
            <a:buChar char="o"/>
          </a:pPr>
          <a:r>
            <a:rPr lang="en-US" dirty="0">
              <a:solidFill>
                <a:srgbClr val="2BBC2B"/>
              </a:solidFill>
            </a:rPr>
            <a:t> |  </a:t>
          </a:r>
          <a:r>
            <a:rPr lang="en-US" dirty="0"/>
            <a:t>Specific</a:t>
          </a:r>
        </a:p>
      </dgm:t>
    </dgm:pt>
    <dgm:pt modelId="{90AEE2DE-C44B-4D80-83C3-60B832D5C13B}" type="parTrans" cxnId="{69CC01EE-30E7-4147-94B8-7C9DF5E51281}">
      <dgm:prSet/>
      <dgm:spPr/>
      <dgm:t>
        <a:bodyPr/>
        <a:lstStyle/>
        <a:p>
          <a:endParaRPr lang="en-US"/>
        </a:p>
      </dgm:t>
    </dgm:pt>
    <dgm:pt modelId="{13AEAF3D-D2D3-45AD-904E-FEE17CFD5433}" type="sibTrans" cxnId="{69CC01EE-30E7-4147-94B8-7C9DF5E51281}">
      <dgm:prSet/>
      <dgm:spPr/>
      <dgm:t>
        <a:bodyPr/>
        <a:lstStyle/>
        <a:p>
          <a:endParaRPr lang="en-US"/>
        </a:p>
      </dgm:t>
    </dgm:pt>
    <dgm:pt modelId="{94982AB2-FC1F-4A5A-BE8D-22EACA533D36}">
      <dgm:prSet/>
      <dgm:spPr/>
      <dgm:t>
        <a:bodyPr/>
        <a:lstStyle/>
        <a:p>
          <a:pPr algn="l" defTabSz="577850">
            <a:lnSpc>
              <a:spcPct val="100000"/>
            </a:lnSpc>
            <a:buFont typeface="Courier New" panose="02070309020205020404" pitchFamily="49" charset="0"/>
            <a:buChar char="o"/>
          </a:pPr>
          <a:r>
            <a:rPr lang="en-US" dirty="0"/>
            <a:t> </a:t>
          </a:r>
          <a:r>
            <a:rPr lang="en-US" dirty="0">
              <a:solidFill>
                <a:srgbClr val="2BBC2B"/>
              </a:solidFill>
            </a:rPr>
            <a:t>| </a:t>
          </a:r>
          <a:r>
            <a:rPr lang="en-US" dirty="0"/>
            <a:t> Measurable</a:t>
          </a:r>
        </a:p>
      </dgm:t>
    </dgm:pt>
    <dgm:pt modelId="{F3F6B618-6562-4FB0-B9B0-C570745572AD}" type="parTrans" cxnId="{0A9467DF-337A-4CDA-9051-8EFAA94A8789}">
      <dgm:prSet/>
      <dgm:spPr/>
      <dgm:t>
        <a:bodyPr/>
        <a:lstStyle/>
        <a:p>
          <a:endParaRPr lang="en-US"/>
        </a:p>
      </dgm:t>
    </dgm:pt>
    <dgm:pt modelId="{99649A96-3394-45B2-90FF-C1D6D0B0C5F8}" type="sibTrans" cxnId="{0A9467DF-337A-4CDA-9051-8EFAA94A8789}">
      <dgm:prSet/>
      <dgm:spPr/>
      <dgm:t>
        <a:bodyPr/>
        <a:lstStyle/>
        <a:p>
          <a:endParaRPr lang="en-US"/>
        </a:p>
      </dgm:t>
    </dgm:pt>
    <dgm:pt modelId="{AFB0B928-03F8-4C25-A1DB-C930A47A23C0}">
      <dgm:prSet/>
      <dgm:spPr/>
      <dgm:t>
        <a:bodyPr/>
        <a:lstStyle/>
        <a:p>
          <a:pPr algn="l" defTabSz="3084513">
            <a:lnSpc>
              <a:spcPct val="100000"/>
            </a:lnSpc>
            <a:buFont typeface="Courier New" panose="02070309020205020404" pitchFamily="49" charset="0"/>
            <a:buChar char="o"/>
          </a:pPr>
          <a:r>
            <a:rPr lang="en-US" dirty="0"/>
            <a:t> </a:t>
          </a:r>
          <a:r>
            <a:rPr lang="en-US" dirty="0">
              <a:solidFill>
                <a:srgbClr val="2BBC2B"/>
              </a:solidFill>
            </a:rPr>
            <a:t>|</a:t>
          </a:r>
          <a:r>
            <a:rPr lang="en-US" dirty="0"/>
            <a:t>  Attainable</a:t>
          </a:r>
        </a:p>
      </dgm:t>
    </dgm:pt>
    <dgm:pt modelId="{138FF1DE-62D2-4BD3-A191-BB0CDC050237}" type="parTrans" cxnId="{5D13DD17-3246-47C8-8B8E-552E27D9DF27}">
      <dgm:prSet/>
      <dgm:spPr/>
      <dgm:t>
        <a:bodyPr/>
        <a:lstStyle/>
        <a:p>
          <a:endParaRPr lang="en-US"/>
        </a:p>
      </dgm:t>
    </dgm:pt>
    <dgm:pt modelId="{5FCF5413-23EC-4857-AD67-B6E8E8A2229F}" type="sibTrans" cxnId="{5D13DD17-3246-47C8-8B8E-552E27D9DF27}">
      <dgm:prSet/>
      <dgm:spPr/>
      <dgm:t>
        <a:bodyPr/>
        <a:lstStyle/>
        <a:p>
          <a:endParaRPr lang="en-US"/>
        </a:p>
      </dgm:t>
    </dgm:pt>
    <dgm:pt modelId="{060C9F4A-83F4-4645-920B-A489A29FE978}">
      <dgm:prSet/>
      <dgm:spPr/>
      <dgm:t>
        <a:bodyPr/>
        <a:lstStyle/>
        <a:p>
          <a:pPr algn="l" defTabSz="577850">
            <a:lnSpc>
              <a:spcPct val="100000"/>
            </a:lnSpc>
            <a:buFont typeface="Courier New" panose="02070309020205020404" pitchFamily="49" charset="0"/>
            <a:buChar char="o"/>
          </a:pPr>
          <a:r>
            <a:rPr lang="en-US" dirty="0">
              <a:solidFill>
                <a:srgbClr val="2BBC2B"/>
              </a:solidFill>
            </a:rPr>
            <a:t> |  </a:t>
          </a:r>
          <a:r>
            <a:rPr lang="en-US" dirty="0"/>
            <a:t>Realistic</a:t>
          </a:r>
        </a:p>
      </dgm:t>
    </dgm:pt>
    <dgm:pt modelId="{B7A738A8-5095-4A17-969A-A527C1F04F42}" type="parTrans" cxnId="{5FD4FFD6-E311-4FEB-967D-94C50AA25204}">
      <dgm:prSet/>
      <dgm:spPr/>
      <dgm:t>
        <a:bodyPr/>
        <a:lstStyle/>
        <a:p>
          <a:endParaRPr lang="en-US"/>
        </a:p>
      </dgm:t>
    </dgm:pt>
    <dgm:pt modelId="{CE35AD74-8674-4253-B6A5-E5270C8D241C}" type="sibTrans" cxnId="{5FD4FFD6-E311-4FEB-967D-94C50AA25204}">
      <dgm:prSet/>
      <dgm:spPr/>
      <dgm:t>
        <a:bodyPr/>
        <a:lstStyle/>
        <a:p>
          <a:endParaRPr lang="en-US"/>
        </a:p>
      </dgm:t>
    </dgm:pt>
    <dgm:pt modelId="{E3C823BC-39C3-43C9-9584-6B62B2380866}">
      <dgm:prSet/>
      <dgm:spPr/>
      <dgm:t>
        <a:bodyPr/>
        <a:lstStyle/>
        <a:p>
          <a:pPr algn="l" defTabSz="577850">
            <a:lnSpc>
              <a:spcPct val="100000"/>
            </a:lnSpc>
            <a:buFont typeface="Courier New" panose="02070309020205020404" pitchFamily="49" charset="0"/>
            <a:buChar char="o"/>
          </a:pPr>
          <a:r>
            <a:rPr lang="en-US" dirty="0"/>
            <a:t> </a:t>
          </a:r>
          <a:r>
            <a:rPr lang="en-US" dirty="0">
              <a:solidFill>
                <a:srgbClr val="2BBC2B"/>
              </a:solidFill>
            </a:rPr>
            <a:t>|</a:t>
          </a:r>
          <a:r>
            <a:rPr lang="en-US" dirty="0"/>
            <a:t>  Time-bound </a:t>
          </a:r>
        </a:p>
      </dgm:t>
    </dgm:pt>
    <dgm:pt modelId="{78333B0E-DCA9-4F8C-9560-5C9511864DA9}" type="parTrans" cxnId="{927148FB-BE5F-44A8-B227-4056F2670C44}">
      <dgm:prSet/>
      <dgm:spPr/>
      <dgm:t>
        <a:bodyPr/>
        <a:lstStyle/>
        <a:p>
          <a:endParaRPr lang="en-US"/>
        </a:p>
      </dgm:t>
    </dgm:pt>
    <dgm:pt modelId="{BAD6B29B-1C0D-4979-8851-69413CDC300B}" type="sibTrans" cxnId="{927148FB-BE5F-44A8-B227-4056F2670C44}">
      <dgm:prSet/>
      <dgm:spPr/>
      <dgm:t>
        <a:bodyPr/>
        <a:lstStyle/>
        <a:p>
          <a:endParaRPr lang="en-US"/>
        </a:p>
      </dgm:t>
    </dgm:pt>
    <dgm:pt modelId="{C6EFFFB1-C074-4122-B73D-85BF526E0903}" type="pres">
      <dgm:prSet presAssocID="{BF234E1B-A2D0-433A-B568-951156E48EE4}" presName="root" presStyleCnt="0">
        <dgm:presLayoutVars>
          <dgm:dir/>
          <dgm:resizeHandles val="exact"/>
        </dgm:presLayoutVars>
      </dgm:prSet>
      <dgm:spPr/>
    </dgm:pt>
    <dgm:pt modelId="{209972D8-BF5E-40B4-AEA4-656620BC5919}" type="pres">
      <dgm:prSet presAssocID="{A60AC2B5-8628-4447-AB09-B362E8D0D710}" presName="compNode" presStyleCnt="0"/>
      <dgm:spPr/>
    </dgm:pt>
    <dgm:pt modelId="{DBEB56E8-AFFE-4A0C-9053-60A0D5181226}" type="pres">
      <dgm:prSet presAssocID="{A60AC2B5-8628-4447-AB09-B362E8D0D710}" presName="bgRect" presStyleLbl="bgShp" presStyleIdx="0" presStyleCnt="3"/>
      <dgm:spPr/>
    </dgm:pt>
    <dgm:pt modelId="{6D8A938F-F6A0-49E9-8A97-1D13E8BE0628}" type="pres">
      <dgm:prSet presAssocID="{A60AC2B5-8628-4447-AB09-B362E8D0D7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2166BB1-2541-4821-AB89-ED1C8D39FE9E}" type="pres">
      <dgm:prSet presAssocID="{A60AC2B5-8628-4447-AB09-B362E8D0D710}" presName="spaceRect" presStyleCnt="0"/>
      <dgm:spPr/>
    </dgm:pt>
    <dgm:pt modelId="{850A43C8-11DE-4003-876A-8048518FA61F}" type="pres">
      <dgm:prSet presAssocID="{A60AC2B5-8628-4447-AB09-B362E8D0D710}" presName="parTx" presStyleLbl="revTx" presStyleIdx="0" presStyleCnt="6">
        <dgm:presLayoutVars>
          <dgm:chMax val="0"/>
          <dgm:chPref val="0"/>
        </dgm:presLayoutVars>
      </dgm:prSet>
      <dgm:spPr/>
    </dgm:pt>
    <dgm:pt modelId="{B3273444-7701-485E-B7F9-FF322726DB46}" type="pres">
      <dgm:prSet presAssocID="{A60AC2B5-8628-4447-AB09-B362E8D0D710}" presName="desTx" presStyleLbl="revTx" presStyleIdx="1" presStyleCnt="6">
        <dgm:presLayoutVars/>
      </dgm:prSet>
      <dgm:spPr/>
    </dgm:pt>
    <dgm:pt modelId="{F8EFCB44-11EF-427E-A653-8D05511E0A35}" type="pres">
      <dgm:prSet presAssocID="{76BEEB90-2B53-4046-9A1C-791C5E5A16A7}" presName="sibTrans" presStyleCnt="0"/>
      <dgm:spPr/>
    </dgm:pt>
    <dgm:pt modelId="{1DEC29A9-83BD-4F61-98C7-D7A60BC66178}" type="pres">
      <dgm:prSet presAssocID="{B7A15026-77F0-447C-A3DF-24C47E8B8B2F}" presName="compNode" presStyleCnt="0"/>
      <dgm:spPr/>
    </dgm:pt>
    <dgm:pt modelId="{2DB1AFD8-760F-43C6-A10E-3B82B8FD0CF3}" type="pres">
      <dgm:prSet presAssocID="{B7A15026-77F0-447C-A3DF-24C47E8B8B2F}" presName="bgRect" presStyleLbl="bgShp" presStyleIdx="1" presStyleCnt="3"/>
      <dgm:spPr/>
    </dgm:pt>
    <dgm:pt modelId="{5AF16EF4-272C-4369-837A-C525F98EDF34}" type="pres">
      <dgm:prSet presAssocID="{B7A15026-77F0-447C-A3DF-24C47E8B8B2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AD668D99-630A-4A68-B26A-B06DC828B6E4}" type="pres">
      <dgm:prSet presAssocID="{B7A15026-77F0-447C-A3DF-24C47E8B8B2F}" presName="spaceRect" presStyleCnt="0"/>
      <dgm:spPr/>
    </dgm:pt>
    <dgm:pt modelId="{0AC2C3F1-1264-4FA3-B260-F6C4D4164D90}" type="pres">
      <dgm:prSet presAssocID="{B7A15026-77F0-447C-A3DF-24C47E8B8B2F}" presName="parTx" presStyleLbl="revTx" presStyleIdx="2" presStyleCnt="6">
        <dgm:presLayoutVars>
          <dgm:chMax val="0"/>
          <dgm:chPref val="0"/>
        </dgm:presLayoutVars>
      </dgm:prSet>
      <dgm:spPr/>
    </dgm:pt>
    <dgm:pt modelId="{86F3006E-E147-469D-BC34-BBD211A7EE6C}" type="pres">
      <dgm:prSet presAssocID="{B7A15026-77F0-447C-A3DF-24C47E8B8B2F}" presName="desTx" presStyleLbl="revTx" presStyleIdx="3" presStyleCnt="6">
        <dgm:presLayoutVars/>
      </dgm:prSet>
      <dgm:spPr/>
    </dgm:pt>
    <dgm:pt modelId="{E52CD863-FFA5-4B65-A0FB-6D817D24F80E}" type="pres">
      <dgm:prSet presAssocID="{92AB50FC-3BCF-46F0-A948-48A0552D4F3A}" presName="sibTrans" presStyleCnt="0"/>
      <dgm:spPr/>
    </dgm:pt>
    <dgm:pt modelId="{79D5EDC4-A47D-4495-860C-084A96BC11A4}" type="pres">
      <dgm:prSet presAssocID="{BEFD43F9-77C1-4A76-B462-8B4990E79919}" presName="compNode" presStyleCnt="0"/>
      <dgm:spPr/>
    </dgm:pt>
    <dgm:pt modelId="{1636A460-29BF-4692-B00C-91933A812858}" type="pres">
      <dgm:prSet presAssocID="{BEFD43F9-77C1-4A76-B462-8B4990E79919}" presName="bgRect" presStyleLbl="bgShp" presStyleIdx="2" presStyleCnt="3" custLinFactNeighborY="598"/>
      <dgm:spPr/>
    </dgm:pt>
    <dgm:pt modelId="{6D3C3503-05AA-4228-B205-220ACFB23D08}" type="pres">
      <dgm:prSet presAssocID="{BEFD43F9-77C1-4A76-B462-8B4990E7991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al"/>
        </a:ext>
      </dgm:extLst>
    </dgm:pt>
    <dgm:pt modelId="{1EE0226C-4DE3-4A3D-97A6-43BA9F15FA56}" type="pres">
      <dgm:prSet presAssocID="{BEFD43F9-77C1-4A76-B462-8B4990E79919}" presName="spaceRect" presStyleCnt="0"/>
      <dgm:spPr/>
    </dgm:pt>
    <dgm:pt modelId="{7970FB9A-882D-4A96-AFAF-7E9AA6437FE4}" type="pres">
      <dgm:prSet presAssocID="{BEFD43F9-77C1-4A76-B462-8B4990E79919}" presName="parTx" presStyleLbl="revTx" presStyleIdx="4" presStyleCnt="6">
        <dgm:presLayoutVars>
          <dgm:chMax val="0"/>
          <dgm:chPref val="0"/>
        </dgm:presLayoutVars>
      </dgm:prSet>
      <dgm:spPr/>
    </dgm:pt>
    <dgm:pt modelId="{A06E93E0-E0BA-44F1-B14A-618126161F36}" type="pres">
      <dgm:prSet presAssocID="{BEFD43F9-77C1-4A76-B462-8B4990E79919}" presName="desTx" presStyleLbl="revTx" presStyleIdx="5" presStyleCnt="6">
        <dgm:presLayoutVars/>
      </dgm:prSet>
      <dgm:spPr/>
    </dgm:pt>
  </dgm:ptLst>
  <dgm:cxnLst>
    <dgm:cxn modelId="{05193005-453F-4D10-9201-24915FBB0467}" srcId="{BF234E1B-A2D0-433A-B568-951156E48EE4}" destId="{A60AC2B5-8628-4447-AB09-B362E8D0D710}" srcOrd="0" destOrd="0" parTransId="{29E9CD5C-36C0-40B0-92F8-DD2EC965B140}" sibTransId="{76BEEB90-2B53-4046-9A1C-791C5E5A16A7}"/>
    <dgm:cxn modelId="{5D13DD17-3246-47C8-8B8E-552E27D9DF27}" srcId="{BEFD43F9-77C1-4A76-B462-8B4990E79919}" destId="{AFB0B928-03F8-4C25-A1DB-C930A47A23C0}" srcOrd="2" destOrd="0" parTransId="{138FF1DE-62D2-4BD3-A191-BB0CDC050237}" sibTransId="{5FCF5413-23EC-4857-AD67-B6E8E8A2229F}"/>
    <dgm:cxn modelId="{2A9CD51A-9B86-40F4-B5BD-B42E3339D29F}" type="presOf" srcId="{A60AC2B5-8628-4447-AB09-B362E8D0D710}" destId="{850A43C8-11DE-4003-876A-8048518FA61F}" srcOrd="0" destOrd="0" presId="urn:microsoft.com/office/officeart/2018/2/layout/IconVerticalSolidList"/>
    <dgm:cxn modelId="{D4859123-AFC7-4CE0-B5EE-F37B4689FB81}" srcId="{BF234E1B-A2D0-433A-B568-951156E48EE4}" destId="{BEFD43F9-77C1-4A76-B462-8B4990E79919}" srcOrd="2" destOrd="0" parTransId="{24695469-D17F-411A-AA3B-2F80345C0CE6}" sibTransId="{F8BE5AE7-F750-43AF-9FC2-289EF0FF8E03}"/>
    <dgm:cxn modelId="{47B1E45B-C2AE-49D0-8779-31AB62D79CEB}" srcId="{A60AC2B5-8628-4447-AB09-B362E8D0D710}" destId="{9F31DFDC-CD7C-4F86-8B7F-3507E9561DB9}" srcOrd="1" destOrd="0" parTransId="{C1110CB9-F93E-4033-ADBA-6950D6F0C7EF}" sibTransId="{395743BE-7118-46D2-844A-139111E81A42}"/>
    <dgm:cxn modelId="{4B69D964-E6D3-4269-9F61-AF3BAC6D5E75}" type="presOf" srcId="{BEFD43F9-77C1-4A76-B462-8B4990E79919}" destId="{7970FB9A-882D-4A96-AFAF-7E9AA6437FE4}" srcOrd="0" destOrd="0" presId="urn:microsoft.com/office/officeart/2018/2/layout/IconVerticalSolidList"/>
    <dgm:cxn modelId="{8AE65C49-714D-4A66-A7BC-C1102BF35E29}" type="presOf" srcId="{B7A15026-77F0-447C-A3DF-24C47E8B8B2F}" destId="{0AC2C3F1-1264-4FA3-B260-F6C4D4164D90}" srcOrd="0" destOrd="0" presId="urn:microsoft.com/office/officeart/2018/2/layout/IconVerticalSolidList"/>
    <dgm:cxn modelId="{A155946A-FD7D-4502-B122-64F0DDFD60AB}" type="presOf" srcId="{AFB0B928-03F8-4C25-A1DB-C930A47A23C0}" destId="{A06E93E0-E0BA-44F1-B14A-618126161F36}" srcOrd="0" destOrd="2" presId="urn:microsoft.com/office/officeart/2018/2/layout/IconVerticalSolidList"/>
    <dgm:cxn modelId="{A4ADCB4A-660B-46A3-B8AC-1399C517B575}" type="presOf" srcId="{060C9F4A-83F4-4645-920B-A489A29FE978}" destId="{A06E93E0-E0BA-44F1-B14A-618126161F36}" srcOrd="0" destOrd="3" presId="urn:microsoft.com/office/officeart/2018/2/layout/IconVerticalSolidList"/>
    <dgm:cxn modelId="{A3357753-C718-4AF1-BF7A-9A6A63CD7F31}" type="presOf" srcId="{94982AB2-FC1F-4A5A-BE8D-22EACA533D36}" destId="{A06E93E0-E0BA-44F1-B14A-618126161F36}" srcOrd="0" destOrd="1" presId="urn:microsoft.com/office/officeart/2018/2/layout/IconVerticalSolidList"/>
    <dgm:cxn modelId="{DED96F8A-C651-4666-8539-14160718EFF4}" type="presOf" srcId="{E3C823BC-39C3-43C9-9584-6B62B2380866}" destId="{A06E93E0-E0BA-44F1-B14A-618126161F36}" srcOrd="0" destOrd="4" presId="urn:microsoft.com/office/officeart/2018/2/layout/IconVerticalSolidList"/>
    <dgm:cxn modelId="{D9FA668B-0DE2-4CB0-AADC-5432D4C130F5}" srcId="{BF234E1B-A2D0-433A-B568-951156E48EE4}" destId="{B7A15026-77F0-447C-A3DF-24C47E8B8B2F}" srcOrd="1" destOrd="0" parTransId="{1E3F643D-AD47-4D67-A802-3929ABCA022C}" sibTransId="{92AB50FC-3BCF-46F0-A948-48A0552D4F3A}"/>
    <dgm:cxn modelId="{BC32F5A9-66B6-40A5-879E-32FBEBFB4427}" type="presOf" srcId="{BF234E1B-A2D0-433A-B568-951156E48EE4}" destId="{C6EFFFB1-C074-4122-B73D-85BF526E0903}" srcOrd="0" destOrd="0" presId="urn:microsoft.com/office/officeart/2018/2/layout/IconVerticalSolidList"/>
    <dgm:cxn modelId="{52AFB8BA-32DD-4864-B9A5-0CB53A96A5B5}" srcId="{A60AC2B5-8628-4447-AB09-B362E8D0D710}" destId="{9FEF214D-C79C-471A-AE9A-92BC520890DF}" srcOrd="0" destOrd="0" parTransId="{FA234CB3-733B-44B6-A2AB-EFDCCFC5C13E}" sibTransId="{35125336-0881-4A85-9287-ADA4DDDFF8FF}"/>
    <dgm:cxn modelId="{80FD50BE-1104-428F-B784-8C0844B42BC9}" srcId="{B7A15026-77F0-447C-A3DF-24C47E8B8B2F}" destId="{AF4281DE-AAB2-4130-8890-8413932BB011}" srcOrd="0" destOrd="0" parTransId="{9807495F-34E5-4428-A42E-DCF5A702EE5B}" sibTransId="{C785A30F-FBCD-4D80-9C93-5D816512620C}"/>
    <dgm:cxn modelId="{5F3A11C0-027A-4417-B5AD-30C27AFE5D66}" type="presOf" srcId="{9F31DFDC-CD7C-4F86-8B7F-3507E9561DB9}" destId="{B3273444-7701-485E-B7F9-FF322726DB46}" srcOrd="0" destOrd="1" presId="urn:microsoft.com/office/officeart/2018/2/layout/IconVerticalSolidList"/>
    <dgm:cxn modelId="{17B9A5CC-4D92-406E-BCEB-D695B0AB7383}" type="presOf" srcId="{D9FD2EC7-CE93-47DE-873D-DBF9C4177785}" destId="{A06E93E0-E0BA-44F1-B14A-618126161F36}" srcOrd="0" destOrd="0" presId="urn:microsoft.com/office/officeart/2018/2/layout/IconVerticalSolidList"/>
    <dgm:cxn modelId="{0AC334D5-A8AB-4967-9EB4-09889F521D1A}" type="presOf" srcId="{AF4281DE-AAB2-4130-8890-8413932BB011}" destId="{86F3006E-E147-469D-BC34-BBD211A7EE6C}" srcOrd="0" destOrd="0" presId="urn:microsoft.com/office/officeart/2018/2/layout/IconVerticalSolidList"/>
    <dgm:cxn modelId="{5FD4FFD6-E311-4FEB-967D-94C50AA25204}" srcId="{BEFD43F9-77C1-4A76-B462-8B4990E79919}" destId="{060C9F4A-83F4-4645-920B-A489A29FE978}" srcOrd="3" destOrd="0" parTransId="{B7A738A8-5095-4A17-969A-A527C1F04F42}" sibTransId="{CE35AD74-8674-4253-B6A5-E5270C8D241C}"/>
    <dgm:cxn modelId="{0A9467DF-337A-4CDA-9051-8EFAA94A8789}" srcId="{BEFD43F9-77C1-4A76-B462-8B4990E79919}" destId="{94982AB2-FC1F-4A5A-BE8D-22EACA533D36}" srcOrd="1" destOrd="0" parTransId="{F3F6B618-6562-4FB0-B9B0-C570745572AD}" sibTransId="{99649A96-3394-45B2-90FF-C1D6D0B0C5F8}"/>
    <dgm:cxn modelId="{69CC01EE-30E7-4147-94B8-7C9DF5E51281}" srcId="{BEFD43F9-77C1-4A76-B462-8B4990E79919}" destId="{D9FD2EC7-CE93-47DE-873D-DBF9C4177785}" srcOrd="0" destOrd="0" parTransId="{90AEE2DE-C44B-4D80-83C3-60B832D5C13B}" sibTransId="{13AEAF3D-D2D3-45AD-904E-FEE17CFD5433}"/>
    <dgm:cxn modelId="{AFF500F7-8753-48D8-9D10-02C40E0773FE}" type="presOf" srcId="{9FEF214D-C79C-471A-AE9A-92BC520890DF}" destId="{B3273444-7701-485E-B7F9-FF322726DB46}" srcOrd="0" destOrd="0" presId="urn:microsoft.com/office/officeart/2018/2/layout/IconVerticalSolidList"/>
    <dgm:cxn modelId="{927148FB-BE5F-44A8-B227-4056F2670C44}" srcId="{BEFD43F9-77C1-4A76-B462-8B4990E79919}" destId="{E3C823BC-39C3-43C9-9584-6B62B2380866}" srcOrd="4" destOrd="0" parTransId="{78333B0E-DCA9-4F8C-9560-5C9511864DA9}" sibTransId="{BAD6B29B-1C0D-4979-8851-69413CDC300B}"/>
    <dgm:cxn modelId="{CCFCF094-C8CE-402E-B3F1-AF5DC269BA4B}" type="presParOf" srcId="{C6EFFFB1-C074-4122-B73D-85BF526E0903}" destId="{209972D8-BF5E-40B4-AEA4-656620BC5919}" srcOrd="0" destOrd="0" presId="urn:microsoft.com/office/officeart/2018/2/layout/IconVerticalSolidList"/>
    <dgm:cxn modelId="{A0DA19C5-21CC-4587-B405-68473B937CD2}" type="presParOf" srcId="{209972D8-BF5E-40B4-AEA4-656620BC5919}" destId="{DBEB56E8-AFFE-4A0C-9053-60A0D5181226}" srcOrd="0" destOrd="0" presId="urn:microsoft.com/office/officeart/2018/2/layout/IconVerticalSolidList"/>
    <dgm:cxn modelId="{89D97E68-5F90-47F8-9D49-5E109B27ED8D}" type="presParOf" srcId="{209972D8-BF5E-40B4-AEA4-656620BC5919}" destId="{6D8A938F-F6A0-49E9-8A97-1D13E8BE0628}" srcOrd="1" destOrd="0" presId="urn:microsoft.com/office/officeart/2018/2/layout/IconVerticalSolidList"/>
    <dgm:cxn modelId="{C08D56A4-BECC-444C-8D51-527719AFBBCB}" type="presParOf" srcId="{209972D8-BF5E-40B4-AEA4-656620BC5919}" destId="{B2166BB1-2541-4821-AB89-ED1C8D39FE9E}" srcOrd="2" destOrd="0" presId="urn:microsoft.com/office/officeart/2018/2/layout/IconVerticalSolidList"/>
    <dgm:cxn modelId="{05F2A879-B7AE-4393-94CB-8E59C3E498B3}" type="presParOf" srcId="{209972D8-BF5E-40B4-AEA4-656620BC5919}" destId="{850A43C8-11DE-4003-876A-8048518FA61F}" srcOrd="3" destOrd="0" presId="urn:microsoft.com/office/officeart/2018/2/layout/IconVerticalSolidList"/>
    <dgm:cxn modelId="{44A86D62-2E9A-4187-9A9F-8870A5D6A259}" type="presParOf" srcId="{209972D8-BF5E-40B4-AEA4-656620BC5919}" destId="{B3273444-7701-485E-B7F9-FF322726DB46}" srcOrd="4" destOrd="0" presId="urn:microsoft.com/office/officeart/2018/2/layout/IconVerticalSolidList"/>
    <dgm:cxn modelId="{B9883E02-4531-409B-B409-8F0F8DEE340E}" type="presParOf" srcId="{C6EFFFB1-C074-4122-B73D-85BF526E0903}" destId="{F8EFCB44-11EF-427E-A653-8D05511E0A35}" srcOrd="1" destOrd="0" presId="urn:microsoft.com/office/officeart/2018/2/layout/IconVerticalSolidList"/>
    <dgm:cxn modelId="{2220F213-3E60-48D7-BDE9-07A0AF988EE7}" type="presParOf" srcId="{C6EFFFB1-C074-4122-B73D-85BF526E0903}" destId="{1DEC29A9-83BD-4F61-98C7-D7A60BC66178}" srcOrd="2" destOrd="0" presId="urn:microsoft.com/office/officeart/2018/2/layout/IconVerticalSolidList"/>
    <dgm:cxn modelId="{0453CAE7-DB2C-4702-9F3D-BA777B16A3F3}" type="presParOf" srcId="{1DEC29A9-83BD-4F61-98C7-D7A60BC66178}" destId="{2DB1AFD8-760F-43C6-A10E-3B82B8FD0CF3}" srcOrd="0" destOrd="0" presId="urn:microsoft.com/office/officeart/2018/2/layout/IconVerticalSolidList"/>
    <dgm:cxn modelId="{638E038C-D2DB-4B34-B2AD-9C1B66066410}" type="presParOf" srcId="{1DEC29A9-83BD-4F61-98C7-D7A60BC66178}" destId="{5AF16EF4-272C-4369-837A-C525F98EDF34}" srcOrd="1" destOrd="0" presId="urn:microsoft.com/office/officeart/2018/2/layout/IconVerticalSolidList"/>
    <dgm:cxn modelId="{D53A404D-42E4-45FA-AF5F-204921C96E57}" type="presParOf" srcId="{1DEC29A9-83BD-4F61-98C7-D7A60BC66178}" destId="{AD668D99-630A-4A68-B26A-B06DC828B6E4}" srcOrd="2" destOrd="0" presId="urn:microsoft.com/office/officeart/2018/2/layout/IconVerticalSolidList"/>
    <dgm:cxn modelId="{2A0410C7-4223-4B39-A853-8257F1B69E6A}" type="presParOf" srcId="{1DEC29A9-83BD-4F61-98C7-D7A60BC66178}" destId="{0AC2C3F1-1264-4FA3-B260-F6C4D4164D90}" srcOrd="3" destOrd="0" presId="urn:microsoft.com/office/officeart/2018/2/layout/IconVerticalSolidList"/>
    <dgm:cxn modelId="{EA525803-7CF4-4BCD-BB4C-BBA914AA18A1}" type="presParOf" srcId="{1DEC29A9-83BD-4F61-98C7-D7A60BC66178}" destId="{86F3006E-E147-469D-BC34-BBD211A7EE6C}" srcOrd="4" destOrd="0" presId="urn:microsoft.com/office/officeart/2018/2/layout/IconVerticalSolidList"/>
    <dgm:cxn modelId="{03FA09B2-F67B-4E6D-844A-CE60F36CC1CB}" type="presParOf" srcId="{C6EFFFB1-C074-4122-B73D-85BF526E0903}" destId="{E52CD863-FFA5-4B65-A0FB-6D817D24F80E}" srcOrd="3" destOrd="0" presId="urn:microsoft.com/office/officeart/2018/2/layout/IconVerticalSolidList"/>
    <dgm:cxn modelId="{8BE3DE10-FF1E-4FB0-ACC9-19FE980B0985}" type="presParOf" srcId="{C6EFFFB1-C074-4122-B73D-85BF526E0903}" destId="{79D5EDC4-A47D-4495-860C-084A96BC11A4}" srcOrd="4" destOrd="0" presId="urn:microsoft.com/office/officeart/2018/2/layout/IconVerticalSolidList"/>
    <dgm:cxn modelId="{0B967D59-4108-4DDF-9CB4-41C482FB4AD1}" type="presParOf" srcId="{79D5EDC4-A47D-4495-860C-084A96BC11A4}" destId="{1636A460-29BF-4692-B00C-91933A812858}" srcOrd="0" destOrd="0" presId="urn:microsoft.com/office/officeart/2018/2/layout/IconVerticalSolidList"/>
    <dgm:cxn modelId="{D7F65209-71FA-444A-8C82-203980BB8798}" type="presParOf" srcId="{79D5EDC4-A47D-4495-860C-084A96BC11A4}" destId="{6D3C3503-05AA-4228-B205-220ACFB23D08}" srcOrd="1" destOrd="0" presId="urn:microsoft.com/office/officeart/2018/2/layout/IconVerticalSolidList"/>
    <dgm:cxn modelId="{B343E725-AD32-4F9E-B20C-E8727640641C}" type="presParOf" srcId="{79D5EDC4-A47D-4495-860C-084A96BC11A4}" destId="{1EE0226C-4DE3-4A3D-97A6-43BA9F15FA56}" srcOrd="2" destOrd="0" presId="urn:microsoft.com/office/officeart/2018/2/layout/IconVerticalSolidList"/>
    <dgm:cxn modelId="{4D289ADA-837C-4024-B334-F391EBB88B12}" type="presParOf" srcId="{79D5EDC4-A47D-4495-860C-084A96BC11A4}" destId="{7970FB9A-882D-4A96-AFAF-7E9AA6437FE4}" srcOrd="3" destOrd="0" presId="urn:microsoft.com/office/officeart/2018/2/layout/IconVerticalSolidList"/>
    <dgm:cxn modelId="{E6A7BE49-63CA-4AB5-BAFF-3C2D28754739}" type="presParOf" srcId="{79D5EDC4-A47D-4495-860C-084A96BC11A4}" destId="{A06E93E0-E0BA-44F1-B14A-618126161F3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C5D3CD-4F4C-4FBA-9A0C-F183456082D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B1CE74-C88C-4B19-B94A-120C2B319159}">
      <dgm:prSet custT="1"/>
      <dgm:spPr/>
      <dgm:t>
        <a:bodyPr/>
        <a:lstStyle/>
        <a:p>
          <a:pPr marL="0">
            <a:lnSpc>
              <a:spcPct val="100000"/>
            </a:lnSpc>
          </a:pPr>
          <a:r>
            <a:rPr lang="en-US" sz="1400" b="1" dirty="0"/>
            <a:t>Goal: </a:t>
          </a:r>
          <a:r>
            <a:rPr lang="en-US" sz="1400" dirty="0"/>
            <a:t>Verbalize and understanding of the need for abstinence </a:t>
          </a:r>
        </a:p>
        <a:p>
          <a:pPr marL="0">
            <a:lnSpc>
              <a:spcPct val="100000"/>
            </a:lnSpc>
          </a:pPr>
          <a:r>
            <a:rPr lang="en-US" sz="1400" dirty="0"/>
            <a:t>-Improve by adding measurable amount </a:t>
          </a:r>
        </a:p>
        <a:p>
          <a:pPr marL="111125" indent="-55563">
            <a:lnSpc>
              <a:spcPct val="100000"/>
            </a:lnSpc>
          </a:pPr>
          <a:r>
            <a:rPr lang="en-US" sz="1400" dirty="0"/>
            <a:t> </a:t>
          </a:r>
          <a:r>
            <a:rPr lang="en-US" sz="1200" i="1" dirty="0"/>
            <a:t>ex: Increase understanding of the need of abstinence by 25%</a:t>
          </a:r>
          <a:endParaRPr lang="en-US" sz="1400" i="1" dirty="0"/>
        </a:p>
      </dgm:t>
    </dgm:pt>
    <dgm:pt modelId="{EC37A770-420A-4395-B470-1E7995FCB984}" type="parTrans" cxnId="{4F06C702-212C-4579-B791-3ECE1D0D8736}">
      <dgm:prSet/>
      <dgm:spPr/>
      <dgm:t>
        <a:bodyPr/>
        <a:lstStyle/>
        <a:p>
          <a:endParaRPr lang="en-US"/>
        </a:p>
      </dgm:t>
    </dgm:pt>
    <dgm:pt modelId="{C044472C-FCB5-4CEF-A926-5AD62C2B7FC6}" type="sibTrans" cxnId="{4F06C702-212C-4579-B791-3ECE1D0D8736}">
      <dgm:prSet/>
      <dgm:spPr/>
      <dgm:t>
        <a:bodyPr/>
        <a:lstStyle/>
        <a:p>
          <a:endParaRPr lang="en-US"/>
        </a:p>
      </dgm:t>
    </dgm:pt>
    <dgm:pt modelId="{718AC750-D356-489D-B5E7-AC72A8096E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Objective: Identify behaviors that led to use</a:t>
          </a:r>
        </a:p>
      </dgm:t>
    </dgm:pt>
    <dgm:pt modelId="{726DC152-AFDD-4881-A75F-00ABA871FB7D}" type="parTrans" cxnId="{CF3FE7D8-D8A3-4C2F-8F08-5BD1D6ADA5F2}">
      <dgm:prSet/>
      <dgm:spPr/>
      <dgm:t>
        <a:bodyPr/>
        <a:lstStyle/>
        <a:p>
          <a:endParaRPr lang="en-US"/>
        </a:p>
      </dgm:t>
    </dgm:pt>
    <dgm:pt modelId="{CA3BD846-5045-4D3F-97D8-2006AEC0E711}" type="sibTrans" cxnId="{CF3FE7D8-D8A3-4C2F-8F08-5BD1D6ADA5F2}">
      <dgm:prSet/>
      <dgm:spPr/>
      <dgm:t>
        <a:bodyPr/>
        <a:lstStyle/>
        <a:p>
          <a:endParaRPr lang="en-US"/>
        </a:p>
      </dgm:t>
    </dgm:pt>
    <dgm:pt modelId="{E712854A-F7AD-4341-8EE7-9AF333D63308}">
      <dgm:prSet/>
      <dgm:spPr/>
      <dgm:t>
        <a:bodyPr/>
        <a:lstStyle/>
        <a:p>
          <a:r>
            <a:rPr lang="en-US" dirty="0"/>
            <a:t>Intervention: Help the client identify behaviors associated with use (Improve by adding measurable amount ex:  5 behaviors associated with use)</a:t>
          </a:r>
        </a:p>
      </dgm:t>
    </dgm:pt>
    <dgm:pt modelId="{BD069E11-9D8F-4351-9414-1A048EBD0144}" type="parTrans" cxnId="{5936A396-3B43-4758-A076-2CD57390CBCC}">
      <dgm:prSet/>
      <dgm:spPr/>
      <dgm:t>
        <a:bodyPr/>
        <a:lstStyle/>
        <a:p>
          <a:endParaRPr lang="en-US"/>
        </a:p>
      </dgm:t>
    </dgm:pt>
    <dgm:pt modelId="{2E28FBB3-A3F0-4054-A422-B0245C3469A6}" type="sibTrans" cxnId="{5936A396-3B43-4758-A076-2CD57390CBCC}">
      <dgm:prSet/>
      <dgm:spPr/>
      <dgm:t>
        <a:bodyPr/>
        <a:lstStyle/>
        <a:p>
          <a:endParaRPr lang="en-US"/>
        </a:p>
      </dgm:t>
    </dgm:pt>
    <dgm:pt modelId="{5F57F214-B7DC-4D02-93B9-B47F2218EC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Goal: </a:t>
          </a:r>
          <a:r>
            <a:rPr lang="en-US" dirty="0"/>
            <a:t>“I want to improve my short-term memory better.”.</a:t>
          </a:r>
        </a:p>
      </dgm:t>
    </dgm:pt>
    <dgm:pt modelId="{6FCCB870-4449-4DCD-A97F-9EDAB2B1A632}" type="parTrans" cxnId="{22D740EB-E5E0-4585-A9F3-252E415226A3}">
      <dgm:prSet/>
      <dgm:spPr/>
      <dgm:t>
        <a:bodyPr/>
        <a:lstStyle/>
        <a:p>
          <a:endParaRPr lang="en-US"/>
        </a:p>
      </dgm:t>
    </dgm:pt>
    <dgm:pt modelId="{D335A357-CD7B-4FD5-BCB3-A7F303B34D0A}" type="sibTrans" cxnId="{22D740EB-E5E0-4585-A9F3-252E415226A3}">
      <dgm:prSet/>
      <dgm:spPr/>
      <dgm:t>
        <a:bodyPr/>
        <a:lstStyle/>
        <a:p>
          <a:endParaRPr lang="en-US"/>
        </a:p>
      </dgm:t>
    </dgm:pt>
    <dgm:pt modelId="{B01669B4-579A-4A0D-9EA4-4827FFD6BB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Objective: Client will increase memory skills by 25%</a:t>
          </a:r>
        </a:p>
      </dgm:t>
    </dgm:pt>
    <dgm:pt modelId="{8B66CB63-2C9F-4FAD-8C67-EDCF63050259}" type="parTrans" cxnId="{4456EDAC-7729-41C9-A3EB-A427A46F0789}">
      <dgm:prSet/>
      <dgm:spPr/>
      <dgm:t>
        <a:bodyPr/>
        <a:lstStyle/>
        <a:p>
          <a:endParaRPr lang="en-US"/>
        </a:p>
      </dgm:t>
    </dgm:pt>
    <dgm:pt modelId="{B734A050-F176-4805-9F4A-7BCA86E9D30F}" type="sibTrans" cxnId="{4456EDAC-7729-41C9-A3EB-A427A46F0789}">
      <dgm:prSet/>
      <dgm:spPr/>
      <dgm:t>
        <a:bodyPr/>
        <a:lstStyle/>
        <a:p>
          <a:endParaRPr lang="en-US"/>
        </a:p>
      </dgm:t>
    </dgm:pt>
    <dgm:pt modelId="{383FF780-94C6-4BF1-92C1-360703DDF1F6}">
      <dgm:prSet/>
      <dgm:spPr/>
      <dgm:t>
        <a:bodyPr/>
        <a:lstStyle/>
        <a:p>
          <a:r>
            <a:rPr lang="en-US" dirty="0"/>
            <a:t>Remain abstinent from all mood-altering substances</a:t>
          </a:r>
        </a:p>
      </dgm:t>
    </dgm:pt>
    <dgm:pt modelId="{FEE78EC6-0B7D-4784-BF19-D59141094A5D}" type="parTrans" cxnId="{CAD1DC01-B9BC-435E-9CE2-8CEFB1C9338C}">
      <dgm:prSet/>
      <dgm:spPr/>
      <dgm:t>
        <a:bodyPr/>
        <a:lstStyle/>
        <a:p>
          <a:endParaRPr lang="en-US"/>
        </a:p>
      </dgm:t>
    </dgm:pt>
    <dgm:pt modelId="{B9F3CF00-C92D-4E07-B4FC-47824DE0CB7D}" type="sibTrans" cxnId="{CAD1DC01-B9BC-435E-9CE2-8CEFB1C9338C}">
      <dgm:prSet/>
      <dgm:spPr/>
      <dgm:t>
        <a:bodyPr/>
        <a:lstStyle/>
        <a:p>
          <a:endParaRPr lang="en-US"/>
        </a:p>
      </dgm:t>
    </dgm:pt>
    <dgm:pt modelId="{8CC9908E-3540-4620-BBA2-876AECD5E350}">
      <dgm:prSet/>
      <dgm:spPr/>
      <dgm:t>
        <a:bodyPr/>
        <a:lstStyle/>
        <a:p>
          <a:r>
            <a:rPr lang="en-US" dirty="0"/>
            <a:t>Report withdrawal concerns</a:t>
          </a:r>
        </a:p>
      </dgm:t>
    </dgm:pt>
    <dgm:pt modelId="{EC6B2116-C1F4-461F-8F66-7C846AAB485E}" type="parTrans" cxnId="{B334DE2F-9029-4A52-A41D-3DDC740DDFCC}">
      <dgm:prSet/>
      <dgm:spPr/>
      <dgm:t>
        <a:bodyPr/>
        <a:lstStyle/>
        <a:p>
          <a:endParaRPr lang="en-US"/>
        </a:p>
      </dgm:t>
    </dgm:pt>
    <dgm:pt modelId="{47DA9BA0-C76C-4152-8B8D-35479739C99E}" type="sibTrans" cxnId="{B334DE2F-9029-4A52-A41D-3DDC740DDFCC}">
      <dgm:prSet/>
      <dgm:spPr/>
      <dgm:t>
        <a:bodyPr/>
        <a:lstStyle/>
        <a:p>
          <a:endParaRPr lang="en-US"/>
        </a:p>
      </dgm:t>
    </dgm:pt>
    <dgm:pt modelId="{D44A5D17-CFAA-469A-8AD6-7DAF5187040D}">
      <dgm:prSet/>
      <dgm:spPr/>
      <dgm:t>
        <a:bodyPr/>
        <a:lstStyle/>
        <a:p>
          <a:r>
            <a:rPr lang="en-US"/>
            <a:t>Identify 5 peers to contact during triggering or high-risk situations</a:t>
          </a:r>
        </a:p>
      </dgm:t>
    </dgm:pt>
    <dgm:pt modelId="{7F6DC91E-7A05-4652-89F9-85D82A018533}" type="parTrans" cxnId="{FDEF3583-C536-4247-AEBD-1B1F0E20CF63}">
      <dgm:prSet/>
      <dgm:spPr/>
      <dgm:t>
        <a:bodyPr/>
        <a:lstStyle/>
        <a:p>
          <a:endParaRPr lang="en-US"/>
        </a:p>
      </dgm:t>
    </dgm:pt>
    <dgm:pt modelId="{DB2E7EC5-22B8-49E6-9A84-939B3B383D31}" type="sibTrans" cxnId="{FDEF3583-C536-4247-AEBD-1B1F0E20CF63}">
      <dgm:prSet/>
      <dgm:spPr/>
      <dgm:t>
        <a:bodyPr/>
        <a:lstStyle/>
        <a:p>
          <a:endParaRPr lang="en-US"/>
        </a:p>
      </dgm:t>
    </dgm:pt>
    <dgm:pt modelId="{D668B269-0DC3-4697-A14A-DA73F514CE1E}">
      <dgm:prSet/>
      <dgm:spPr/>
      <dgm:t>
        <a:bodyPr/>
        <a:lstStyle/>
        <a:p>
          <a:r>
            <a:rPr lang="en-US"/>
            <a:t>Submit to urinalysis screens</a:t>
          </a:r>
        </a:p>
      </dgm:t>
    </dgm:pt>
    <dgm:pt modelId="{C6D12D34-C13C-485A-B589-D2B4B741198B}" type="parTrans" cxnId="{61F3B5D9-F691-47E3-8E3A-A57C896560E2}">
      <dgm:prSet/>
      <dgm:spPr/>
      <dgm:t>
        <a:bodyPr/>
        <a:lstStyle/>
        <a:p>
          <a:endParaRPr lang="en-US"/>
        </a:p>
      </dgm:t>
    </dgm:pt>
    <dgm:pt modelId="{7650C99F-492F-4B13-8A7B-6EEF3D59DC7F}" type="sibTrans" cxnId="{61F3B5D9-F691-47E3-8E3A-A57C896560E2}">
      <dgm:prSet/>
      <dgm:spPr/>
      <dgm:t>
        <a:bodyPr/>
        <a:lstStyle/>
        <a:p>
          <a:endParaRPr lang="en-US"/>
        </a:p>
      </dgm:t>
    </dgm:pt>
    <dgm:pt modelId="{E5F707CA-C506-48B5-9C64-D030ACB5DD8F}" type="pres">
      <dgm:prSet presAssocID="{F5C5D3CD-4F4C-4FBA-9A0C-F183456082DE}" presName="root" presStyleCnt="0">
        <dgm:presLayoutVars>
          <dgm:dir/>
          <dgm:resizeHandles val="exact"/>
        </dgm:presLayoutVars>
      </dgm:prSet>
      <dgm:spPr/>
    </dgm:pt>
    <dgm:pt modelId="{E223D769-2530-42E6-A36B-F1C03F8929E8}" type="pres">
      <dgm:prSet presAssocID="{B7B1CE74-C88C-4B19-B94A-120C2B319159}" presName="compNode" presStyleCnt="0"/>
      <dgm:spPr/>
    </dgm:pt>
    <dgm:pt modelId="{16217FD4-5C83-4574-BB91-B4598E996C5D}" type="pres">
      <dgm:prSet presAssocID="{B7B1CE74-C88C-4B19-B94A-120C2B319159}" presName="bgRect" presStyleLbl="bgShp" presStyleIdx="0" presStyleCnt="2"/>
      <dgm:spPr/>
    </dgm:pt>
    <dgm:pt modelId="{A3FB18AB-7AA2-475D-80D7-D095D6663770}" type="pres">
      <dgm:prSet presAssocID="{B7B1CE74-C88C-4B19-B94A-120C2B31915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058647DD-4303-4C40-8252-D0D1887944C2}" type="pres">
      <dgm:prSet presAssocID="{B7B1CE74-C88C-4B19-B94A-120C2B319159}" presName="spaceRect" presStyleCnt="0"/>
      <dgm:spPr/>
    </dgm:pt>
    <dgm:pt modelId="{07CE7ECF-E151-4F38-8622-33C25C22E294}" type="pres">
      <dgm:prSet presAssocID="{B7B1CE74-C88C-4B19-B94A-120C2B319159}" presName="parTx" presStyleLbl="revTx" presStyleIdx="0" presStyleCnt="4">
        <dgm:presLayoutVars>
          <dgm:chMax val="0"/>
          <dgm:chPref val="0"/>
        </dgm:presLayoutVars>
      </dgm:prSet>
      <dgm:spPr/>
    </dgm:pt>
    <dgm:pt modelId="{BA12CB6F-6F8E-4178-8A02-E39E2B63CDD9}" type="pres">
      <dgm:prSet presAssocID="{B7B1CE74-C88C-4B19-B94A-120C2B319159}" presName="desTx" presStyleLbl="revTx" presStyleIdx="1" presStyleCnt="4" custScaleX="111248">
        <dgm:presLayoutVars/>
      </dgm:prSet>
      <dgm:spPr/>
    </dgm:pt>
    <dgm:pt modelId="{8544CD80-6D66-4C15-BE08-C040F47098EE}" type="pres">
      <dgm:prSet presAssocID="{C044472C-FCB5-4CEF-A926-5AD62C2B7FC6}" presName="sibTrans" presStyleCnt="0"/>
      <dgm:spPr/>
    </dgm:pt>
    <dgm:pt modelId="{1C2D3D3A-49C0-45A7-A71F-571EE409D2B8}" type="pres">
      <dgm:prSet presAssocID="{5F57F214-B7DC-4D02-93B9-B47F2218ECFD}" presName="compNode" presStyleCnt="0"/>
      <dgm:spPr/>
    </dgm:pt>
    <dgm:pt modelId="{AB95331F-2049-485E-9264-8CFCF65A279B}" type="pres">
      <dgm:prSet presAssocID="{5F57F214-B7DC-4D02-93B9-B47F2218ECFD}" presName="bgRect" presStyleLbl="bgShp" presStyleIdx="1" presStyleCnt="2"/>
      <dgm:spPr/>
    </dgm:pt>
    <dgm:pt modelId="{059CE8DF-0633-480C-B3F6-5F3F6A86D97A}" type="pres">
      <dgm:prSet presAssocID="{5F57F214-B7DC-4D02-93B9-B47F2218ECF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74B0749A-1807-490D-BD23-D14ED1CE59C5}" type="pres">
      <dgm:prSet presAssocID="{5F57F214-B7DC-4D02-93B9-B47F2218ECFD}" presName="spaceRect" presStyleCnt="0"/>
      <dgm:spPr/>
    </dgm:pt>
    <dgm:pt modelId="{1E4FAB70-E3B5-4F65-BD42-19608B933CE9}" type="pres">
      <dgm:prSet presAssocID="{5F57F214-B7DC-4D02-93B9-B47F2218ECFD}" presName="parTx" presStyleLbl="revTx" presStyleIdx="2" presStyleCnt="4" custLinFactNeighborX="-6090">
        <dgm:presLayoutVars>
          <dgm:chMax val="0"/>
          <dgm:chPref val="0"/>
        </dgm:presLayoutVars>
      </dgm:prSet>
      <dgm:spPr/>
    </dgm:pt>
    <dgm:pt modelId="{AF2117BF-0B56-47DA-ADBB-81CB42094969}" type="pres">
      <dgm:prSet presAssocID="{5F57F214-B7DC-4D02-93B9-B47F2218ECFD}" presName="desTx" presStyleLbl="revTx" presStyleIdx="3" presStyleCnt="4" custScaleX="116268">
        <dgm:presLayoutVars/>
      </dgm:prSet>
      <dgm:spPr/>
    </dgm:pt>
  </dgm:ptLst>
  <dgm:cxnLst>
    <dgm:cxn modelId="{CAD1DC01-B9BC-435E-9CE2-8CEFB1C9338C}" srcId="{B01669B4-579A-4A0D-9EA4-4827FFD6BB01}" destId="{383FF780-94C6-4BF1-92C1-360703DDF1F6}" srcOrd="0" destOrd="0" parTransId="{FEE78EC6-0B7D-4784-BF19-D59141094A5D}" sibTransId="{B9F3CF00-C92D-4E07-B4FC-47824DE0CB7D}"/>
    <dgm:cxn modelId="{4F06C702-212C-4579-B791-3ECE1D0D8736}" srcId="{F5C5D3CD-4F4C-4FBA-9A0C-F183456082DE}" destId="{B7B1CE74-C88C-4B19-B94A-120C2B319159}" srcOrd="0" destOrd="0" parTransId="{EC37A770-420A-4395-B470-1E7995FCB984}" sibTransId="{C044472C-FCB5-4CEF-A926-5AD62C2B7FC6}"/>
    <dgm:cxn modelId="{B4A49827-3F60-4BCA-9EA4-B4E7BFBE419D}" type="presOf" srcId="{8CC9908E-3540-4620-BBA2-876AECD5E350}" destId="{AF2117BF-0B56-47DA-ADBB-81CB42094969}" srcOrd="0" destOrd="2" presId="urn:microsoft.com/office/officeart/2018/2/layout/IconVerticalSolidList"/>
    <dgm:cxn modelId="{B334DE2F-9029-4A52-A41D-3DDC740DDFCC}" srcId="{B01669B4-579A-4A0D-9EA4-4827FFD6BB01}" destId="{8CC9908E-3540-4620-BBA2-876AECD5E350}" srcOrd="1" destOrd="0" parTransId="{EC6B2116-C1F4-461F-8F66-7C846AAB485E}" sibTransId="{47DA9BA0-C76C-4152-8B8D-35479739C99E}"/>
    <dgm:cxn modelId="{D48FA641-3CCE-4043-8B09-08D991306938}" type="presOf" srcId="{718AC750-D356-489D-B5E7-AC72A8096EF1}" destId="{BA12CB6F-6F8E-4178-8A02-E39E2B63CDD9}" srcOrd="0" destOrd="0" presId="urn:microsoft.com/office/officeart/2018/2/layout/IconVerticalSolidList"/>
    <dgm:cxn modelId="{1794784C-E9DA-42C8-864F-DD210CCD0E19}" type="presOf" srcId="{383FF780-94C6-4BF1-92C1-360703DDF1F6}" destId="{AF2117BF-0B56-47DA-ADBB-81CB42094969}" srcOrd="0" destOrd="1" presId="urn:microsoft.com/office/officeart/2018/2/layout/IconVerticalSolidList"/>
    <dgm:cxn modelId="{31078174-6F3A-4C3E-A9CA-FD8C4F075289}" type="presOf" srcId="{E712854A-F7AD-4341-8EE7-9AF333D63308}" destId="{BA12CB6F-6F8E-4178-8A02-E39E2B63CDD9}" srcOrd="0" destOrd="1" presId="urn:microsoft.com/office/officeart/2018/2/layout/IconVerticalSolidList"/>
    <dgm:cxn modelId="{8E852878-12D0-4B11-A4AB-9D7F421EA092}" type="presOf" srcId="{D668B269-0DC3-4697-A14A-DA73F514CE1E}" destId="{AF2117BF-0B56-47DA-ADBB-81CB42094969}" srcOrd="0" destOrd="4" presId="urn:microsoft.com/office/officeart/2018/2/layout/IconVerticalSolidList"/>
    <dgm:cxn modelId="{D68BFF5A-FE71-4CA1-82B6-23C63B5C7B70}" type="presOf" srcId="{B7B1CE74-C88C-4B19-B94A-120C2B319159}" destId="{07CE7ECF-E151-4F38-8622-33C25C22E294}" srcOrd="0" destOrd="0" presId="urn:microsoft.com/office/officeart/2018/2/layout/IconVerticalSolidList"/>
    <dgm:cxn modelId="{9A1CEF7E-775F-49C2-8971-6527CA38AA3D}" type="presOf" srcId="{D44A5D17-CFAA-469A-8AD6-7DAF5187040D}" destId="{AF2117BF-0B56-47DA-ADBB-81CB42094969}" srcOrd="0" destOrd="3" presId="urn:microsoft.com/office/officeart/2018/2/layout/IconVerticalSolidList"/>
    <dgm:cxn modelId="{FDEF3583-C536-4247-AEBD-1B1F0E20CF63}" srcId="{B01669B4-579A-4A0D-9EA4-4827FFD6BB01}" destId="{D44A5D17-CFAA-469A-8AD6-7DAF5187040D}" srcOrd="2" destOrd="0" parTransId="{7F6DC91E-7A05-4652-89F9-85D82A018533}" sibTransId="{DB2E7EC5-22B8-49E6-9A84-939B3B383D31}"/>
    <dgm:cxn modelId="{5936A396-3B43-4758-A076-2CD57390CBCC}" srcId="{718AC750-D356-489D-B5E7-AC72A8096EF1}" destId="{E712854A-F7AD-4341-8EE7-9AF333D63308}" srcOrd="0" destOrd="0" parTransId="{BD069E11-9D8F-4351-9414-1A048EBD0144}" sibTransId="{2E28FBB3-A3F0-4054-A422-B0245C3469A6}"/>
    <dgm:cxn modelId="{B2A53497-DDDF-4AFA-B734-DC8F04665EA2}" type="presOf" srcId="{B01669B4-579A-4A0D-9EA4-4827FFD6BB01}" destId="{AF2117BF-0B56-47DA-ADBB-81CB42094969}" srcOrd="0" destOrd="0" presId="urn:microsoft.com/office/officeart/2018/2/layout/IconVerticalSolidList"/>
    <dgm:cxn modelId="{4456EDAC-7729-41C9-A3EB-A427A46F0789}" srcId="{5F57F214-B7DC-4D02-93B9-B47F2218ECFD}" destId="{B01669B4-579A-4A0D-9EA4-4827FFD6BB01}" srcOrd="0" destOrd="0" parTransId="{8B66CB63-2C9F-4FAD-8C67-EDCF63050259}" sibTransId="{B734A050-F176-4805-9F4A-7BCA86E9D30F}"/>
    <dgm:cxn modelId="{C48C7AD1-A912-4DC4-A749-412ED2F5A830}" type="presOf" srcId="{5F57F214-B7DC-4D02-93B9-B47F2218ECFD}" destId="{1E4FAB70-E3B5-4F65-BD42-19608B933CE9}" srcOrd="0" destOrd="0" presId="urn:microsoft.com/office/officeart/2018/2/layout/IconVerticalSolidList"/>
    <dgm:cxn modelId="{CF3FE7D8-D8A3-4C2F-8F08-5BD1D6ADA5F2}" srcId="{B7B1CE74-C88C-4B19-B94A-120C2B319159}" destId="{718AC750-D356-489D-B5E7-AC72A8096EF1}" srcOrd="0" destOrd="0" parTransId="{726DC152-AFDD-4881-A75F-00ABA871FB7D}" sibTransId="{CA3BD846-5045-4D3F-97D8-2006AEC0E711}"/>
    <dgm:cxn modelId="{61F3B5D9-F691-47E3-8E3A-A57C896560E2}" srcId="{B01669B4-579A-4A0D-9EA4-4827FFD6BB01}" destId="{D668B269-0DC3-4697-A14A-DA73F514CE1E}" srcOrd="3" destOrd="0" parTransId="{C6D12D34-C13C-485A-B589-D2B4B741198B}" sibTransId="{7650C99F-492F-4B13-8A7B-6EEF3D59DC7F}"/>
    <dgm:cxn modelId="{22D740EB-E5E0-4585-A9F3-252E415226A3}" srcId="{F5C5D3CD-4F4C-4FBA-9A0C-F183456082DE}" destId="{5F57F214-B7DC-4D02-93B9-B47F2218ECFD}" srcOrd="1" destOrd="0" parTransId="{6FCCB870-4449-4DCD-A97F-9EDAB2B1A632}" sibTransId="{D335A357-CD7B-4FD5-BCB3-A7F303B34D0A}"/>
    <dgm:cxn modelId="{6F6129F4-439C-4285-9EDD-B4B7318D6B60}" type="presOf" srcId="{F5C5D3CD-4F4C-4FBA-9A0C-F183456082DE}" destId="{E5F707CA-C506-48B5-9C64-D030ACB5DD8F}" srcOrd="0" destOrd="0" presId="urn:microsoft.com/office/officeart/2018/2/layout/IconVerticalSolidList"/>
    <dgm:cxn modelId="{9E981682-3460-4BF4-BCDC-FB713C3E74A2}" type="presParOf" srcId="{E5F707CA-C506-48B5-9C64-D030ACB5DD8F}" destId="{E223D769-2530-42E6-A36B-F1C03F8929E8}" srcOrd="0" destOrd="0" presId="urn:microsoft.com/office/officeart/2018/2/layout/IconVerticalSolidList"/>
    <dgm:cxn modelId="{494ADFDB-8994-4EB1-A5E7-9A67F365DDAD}" type="presParOf" srcId="{E223D769-2530-42E6-A36B-F1C03F8929E8}" destId="{16217FD4-5C83-4574-BB91-B4598E996C5D}" srcOrd="0" destOrd="0" presId="urn:microsoft.com/office/officeart/2018/2/layout/IconVerticalSolidList"/>
    <dgm:cxn modelId="{4D855D4B-E3E3-4AFB-987B-1A32D6463172}" type="presParOf" srcId="{E223D769-2530-42E6-A36B-F1C03F8929E8}" destId="{A3FB18AB-7AA2-475D-80D7-D095D6663770}" srcOrd="1" destOrd="0" presId="urn:microsoft.com/office/officeart/2018/2/layout/IconVerticalSolidList"/>
    <dgm:cxn modelId="{1FD90AC2-827D-4F4E-B82F-3335BEA22567}" type="presParOf" srcId="{E223D769-2530-42E6-A36B-F1C03F8929E8}" destId="{058647DD-4303-4C40-8252-D0D1887944C2}" srcOrd="2" destOrd="0" presId="urn:microsoft.com/office/officeart/2018/2/layout/IconVerticalSolidList"/>
    <dgm:cxn modelId="{2F2EC6FC-1E13-4363-B696-D776D2ADA261}" type="presParOf" srcId="{E223D769-2530-42E6-A36B-F1C03F8929E8}" destId="{07CE7ECF-E151-4F38-8622-33C25C22E294}" srcOrd="3" destOrd="0" presId="urn:microsoft.com/office/officeart/2018/2/layout/IconVerticalSolidList"/>
    <dgm:cxn modelId="{988F75FF-DC45-4B30-AC6C-F82D822BE150}" type="presParOf" srcId="{E223D769-2530-42E6-A36B-F1C03F8929E8}" destId="{BA12CB6F-6F8E-4178-8A02-E39E2B63CDD9}" srcOrd="4" destOrd="0" presId="urn:microsoft.com/office/officeart/2018/2/layout/IconVerticalSolidList"/>
    <dgm:cxn modelId="{5AA0CF8F-B0E0-412F-89A9-D438285FA60B}" type="presParOf" srcId="{E5F707CA-C506-48B5-9C64-D030ACB5DD8F}" destId="{8544CD80-6D66-4C15-BE08-C040F47098EE}" srcOrd="1" destOrd="0" presId="urn:microsoft.com/office/officeart/2018/2/layout/IconVerticalSolidList"/>
    <dgm:cxn modelId="{0EEFFCC1-62D8-44D1-8CBE-58DD486FE100}" type="presParOf" srcId="{E5F707CA-C506-48B5-9C64-D030ACB5DD8F}" destId="{1C2D3D3A-49C0-45A7-A71F-571EE409D2B8}" srcOrd="2" destOrd="0" presId="urn:microsoft.com/office/officeart/2018/2/layout/IconVerticalSolidList"/>
    <dgm:cxn modelId="{AB0D338C-77C3-41CE-9BC5-FDDF6B5A858B}" type="presParOf" srcId="{1C2D3D3A-49C0-45A7-A71F-571EE409D2B8}" destId="{AB95331F-2049-485E-9264-8CFCF65A279B}" srcOrd="0" destOrd="0" presId="urn:microsoft.com/office/officeart/2018/2/layout/IconVerticalSolidList"/>
    <dgm:cxn modelId="{29B03ACE-CF90-4D4E-9E16-F109D72242F5}" type="presParOf" srcId="{1C2D3D3A-49C0-45A7-A71F-571EE409D2B8}" destId="{059CE8DF-0633-480C-B3F6-5F3F6A86D97A}" srcOrd="1" destOrd="0" presId="urn:microsoft.com/office/officeart/2018/2/layout/IconVerticalSolidList"/>
    <dgm:cxn modelId="{4C8525F7-0509-4B5C-BC8E-ABA8C19EE3BC}" type="presParOf" srcId="{1C2D3D3A-49C0-45A7-A71F-571EE409D2B8}" destId="{74B0749A-1807-490D-BD23-D14ED1CE59C5}" srcOrd="2" destOrd="0" presId="urn:microsoft.com/office/officeart/2018/2/layout/IconVerticalSolidList"/>
    <dgm:cxn modelId="{2B177E87-A962-4CF5-B415-DC6863C51B24}" type="presParOf" srcId="{1C2D3D3A-49C0-45A7-A71F-571EE409D2B8}" destId="{1E4FAB70-E3B5-4F65-BD42-19608B933CE9}" srcOrd="3" destOrd="0" presId="urn:microsoft.com/office/officeart/2018/2/layout/IconVerticalSolidList"/>
    <dgm:cxn modelId="{81562D8E-E42C-4A15-8A07-AB4DCA9DDD98}" type="presParOf" srcId="{1C2D3D3A-49C0-45A7-A71F-571EE409D2B8}" destId="{AF2117BF-0B56-47DA-ADBB-81CB4209496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8C9978-A5EE-4607-9E64-F9CCBC1931B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5EED4-1AA6-42E5-A52F-FD33BB04935A}">
      <dgm:prSet/>
      <dgm:spPr/>
      <dgm:t>
        <a:bodyPr/>
        <a:lstStyle/>
        <a:p>
          <a:r>
            <a:rPr lang="en-US"/>
            <a:t>1115 Substance Use Disorder (SUD) System Reform Demonstration Clinical </a:t>
          </a:r>
        </a:p>
      </dgm:t>
    </dgm:pt>
    <dgm:pt modelId="{6C2AA8BE-EF5B-4187-A854-10B8544B7D24}" type="parTrans" cxnId="{FC706248-A1F9-4D0B-9ED0-9D08E772BBBA}">
      <dgm:prSet/>
      <dgm:spPr/>
      <dgm:t>
        <a:bodyPr/>
        <a:lstStyle/>
        <a:p>
          <a:endParaRPr lang="en-US"/>
        </a:p>
      </dgm:t>
    </dgm:pt>
    <dgm:pt modelId="{2D4EACF0-CCD3-428E-8773-C6B735889C49}" type="sibTrans" cxnId="{FC706248-A1F9-4D0B-9ED0-9D08E772BBBA}">
      <dgm:prSet/>
      <dgm:spPr/>
      <dgm:t>
        <a:bodyPr/>
        <a:lstStyle/>
        <a:p>
          <a:endParaRPr lang="en-US"/>
        </a:p>
      </dgm:t>
    </dgm:pt>
    <dgm:pt modelId="{277A94D4-42F9-4CD8-A807-725DA674E8CB}">
      <dgm:prSet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1"/>
            </a:rPr>
            <a:t>DHS - 1115 SUD Trainings</a:t>
          </a:r>
          <a:endParaRPr lang="en-US" sz="2000" dirty="0"/>
        </a:p>
      </dgm:t>
    </dgm:pt>
    <dgm:pt modelId="{DA107488-1B84-4654-9C51-4D4463B8EBEA}" type="parTrans" cxnId="{960D0C85-7AA2-4B8A-80C9-C450DC9B3658}">
      <dgm:prSet/>
      <dgm:spPr/>
      <dgm:t>
        <a:bodyPr/>
        <a:lstStyle/>
        <a:p>
          <a:endParaRPr lang="en-US"/>
        </a:p>
      </dgm:t>
    </dgm:pt>
    <dgm:pt modelId="{B0EDB8A4-4337-4D27-B227-A4F655802F87}" type="sibTrans" cxnId="{960D0C85-7AA2-4B8A-80C9-C450DC9B3658}">
      <dgm:prSet/>
      <dgm:spPr/>
      <dgm:t>
        <a:bodyPr/>
        <a:lstStyle/>
        <a:p>
          <a:endParaRPr lang="en-US"/>
        </a:p>
      </dgm:t>
    </dgm:pt>
    <dgm:pt modelId="{B095F6C8-A9B2-4970-9133-CE8DA115010F}">
      <dgm:prSet/>
      <dgm:spPr/>
      <dgm:t>
        <a:bodyPr/>
        <a:lstStyle/>
        <a:p>
          <a:r>
            <a:rPr lang="en-US"/>
            <a:t>Kepro Provider Portal Registrations and Training </a:t>
          </a:r>
          <a:br>
            <a:rPr lang="en-US"/>
          </a:br>
          <a:r>
            <a:rPr lang="en-US"/>
            <a:t>(this presentation will be uploaded there)</a:t>
          </a:r>
        </a:p>
      </dgm:t>
    </dgm:pt>
    <dgm:pt modelId="{7CBB66BA-869A-491F-88AD-CC12442131B4}" type="parTrans" cxnId="{D515AA26-2CB7-4F16-8945-696944C659F0}">
      <dgm:prSet/>
      <dgm:spPr/>
      <dgm:t>
        <a:bodyPr/>
        <a:lstStyle/>
        <a:p>
          <a:endParaRPr lang="en-US"/>
        </a:p>
      </dgm:t>
    </dgm:pt>
    <dgm:pt modelId="{8A148E3C-233D-4E95-8E5D-842CAEB270AB}" type="sibTrans" cxnId="{D515AA26-2CB7-4F16-8945-696944C659F0}">
      <dgm:prSet/>
      <dgm:spPr/>
      <dgm:t>
        <a:bodyPr/>
        <a:lstStyle/>
        <a:p>
          <a:endParaRPr lang="en-US"/>
        </a:p>
      </dgm:t>
    </dgm:pt>
    <dgm:pt modelId="{DB45B8C3-5367-4D35-A476-A7A632A3C78B}">
      <dgm:prSet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2"/>
            </a:rPr>
            <a:t>https://mhcp.kepro.com/training</a:t>
          </a:r>
          <a:endParaRPr lang="en-US" sz="2000" dirty="0"/>
        </a:p>
      </dgm:t>
    </dgm:pt>
    <dgm:pt modelId="{83C7791F-753D-49EE-9617-35B36AAF2A4A}" type="parTrans" cxnId="{88B7EEF5-EC15-4857-B69C-588A995FEA63}">
      <dgm:prSet/>
      <dgm:spPr/>
      <dgm:t>
        <a:bodyPr/>
        <a:lstStyle/>
        <a:p>
          <a:endParaRPr lang="en-US"/>
        </a:p>
      </dgm:t>
    </dgm:pt>
    <dgm:pt modelId="{647071A6-9967-4522-BC5B-B6EF046BC38B}" type="sibTrans" cxnId="{88B7EEF5-EC15-4857-B69C-588A995FEA63}">
      <dgm:prSet/>
      <dgm:spPr/>
      <dgm:t>
        <a:bodyPr/>
        <a:lstStyle/>
        <a:p>
          <a:endParaRPr lang="en-US"/>
        </a:p>
      </dgm:t>
    </dgm:pt>
    <dgm:pt modelId="{4FB6A1EE-297E-4A25-8C30-D3C61077C1B3}">
      <dgm:prSet/>
      <dgm:spPr/>
      <dgm:t>
        <a:bodyPr/>
        <a:lstStyle/>
        <a:p>
          <a:r>
            <a:rPr lang="en-US"/>
            <a:t>American Society of Addiction Medicine</a:t>
          </a:r>
        </a:p>
      </dgm:t>
    </dgm:pt>
    <dgm:pt modelId="{A36B418E-3C14-44FA-9A46-409C34F06B1B}" type="parTrans" cxnId="{2895BDB5-25D7-43F6-9A13-4B6E33E02BBE}">
      <dgm:prSet/>
      <dgm:spPr/>
      <dgm:t>
        <a:bodyPr/>
        <a:lstStyle/>
        <a:p>
          <a:endParaRPr lang="en-US"/>
        </a:p>
      </dgm:t>
    </dgm:pt>
    <dgm:pt modelId="{638DE3E9-265C-4570-B832-C5A87689C8C4}" type="sibTrans" cxnId="{2895BDB5-25D7-43F6-9A13-4B6E33E02BBE}">
      <dgm:prSet/>
      <dgm:spPr/>
      <dgm:t>
        <a:bodyPr/>
        <a:lstStyle/>
        <a:p>
          <a:endParaRPr lang="en-US"/>
        </a:p>
      </dgm:t>
    </dgm:pt>
    <dgm:pt modelId="{AEE6D09E-E18C-4590-8CA3-4670FC385CFA}">
      <dgm:prSet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3"/>
            </a:rPr>
            <a:t>www.asam.org</a:t>
          </a:r>
          <a:r>
            <a:rPr lang="en-US" sz="2000" dirty="0"/>
            <a:t> </a:t>
          </a:r>
        </a:p>
      </dgm:t>
    </dgm:pt>
    <dgm:pt modelId="{AC9B454A-0DDF-406C-9E5C-A013C8C9D212}" type="parTrans" cxnId="{308A35AA-037D-423C-A16B-19A09AC543D7}">
      <dgm:prSet/>
      <dgm:spPr/>
      <dgm:t>
        <a:bodyPr/>
        <a:lstStyle/>
        <a:p>
          <a:endParaRPr lang="en-US"/>
        </a:p>
      </dgm:t>
    </dgm:pt>
    <dgm:pt modelId="{CC839A2B-EE89-4684-B032-C111C350BCD6}" type="sibTrans" cxnId="{308A35AA-037D-423C-A16B-19A09AC543D7}">
      <dgm:prSet/>
      <dgm:spPr/>
      <dgm:t>
        <a:bodyPr/>
        <a:lstStyle/>
        <a:p>
          <a:endParaRPr lang="en-US"/>
        </a:p>
      </dgm:t>
    </dgm:pt>
    <dgm:pt modelId="{3A79D497-FE39-4253-8D70-BCECEE23A22D}" type="pres">
      <dgm:prSet presAssocID="{9C8C9978-A5EE-4607-9E64-F9CCBC1931BE}" presName="root" presStyleCnt="0">
        <dgm:presLayoutVars>
          <dgm:dir/>
          <dgm:resizeHandles val="exact"/>
        </dgm:presLayoutVars>
      </dgm:prSet>
      <dgm:spPr/>
    </dgm:pt>
    <dgm:pt modelId="{3F19DDE8-C1D0-4DB2-AF14-DA0664036184}" type="pres">
      <dgm:prSet presAssocID="{3935EED4-1AA6-42E5-A52F-FD33BB04935A}" presName="compNode" presStyleCnt="0"/>
      <dgm:spPr/>
    </dgm:pt>
    <dgm:pt modelId="{F4AB6321-6915-4B9A-8BA7-2F62F1541238}" type="pres">
      <dgm:prSet presAssocID="{3935EED4-1AA6-42E5-A52F-FD33BB04935A}" presName="bgRect" presStyleLbl="bgShp" presStyleIdx="0" presStyleCnt="3"/>
      <dgm:spPr/>
    </dgm:pt>
    <dgm:pt modelId="{6D4CBA6E-46E2-459F-84D9-2A5660E9D794}" type="pres">
      <dgm:prSet presAssocID="{3935EED4-1AA6-42E5-A52F-FD33BB04935A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731B60B-FEFF-4CE1-B9D2-F4D0093205F2}" type="pres">
      <dgm:prSet presAssocID="{3935EED4-1AA6-42E5-A52F-FD33BB04935A}" presName="spaceRect" presStyleCnt="0"/>
      <dgm:spPr/>
    </dgm:pt>
    <dgm:pt modelId="{95B6E2EF-CD84-43FD-9F99-CCEBD0AD2619}" type="pres">
      <dgm:prSet presAssocID="{3935EED4-1AA6-42E5-A52F-FD33BB04935A}" presName="parTx" presStyleLbl="revTx" presStyleIdx="0" presStyleCnt="6">
        <dgm:presLayoutVars>
          <dgm:chMax val="0"/>
          <dgm:chPref val="0"/>
        </dgm:presLayoutVars>
      </dgm:prSet>
      <dgm:spPr/>
    </dgm:pt>
    <dgm:pt modelId="{058D6930-5391-4C35-B835-E534CE8A34D6}" type="pres">
      <dgm:prSet presAssocID="{3935EED4-1AA6-42E5-A52F-FD33BB04935A}" presName="desTx" presStyleLbl="revTx" presStyleIdx="1" presStyleCnt="6">
        <dgm:presLayoutVars/>
      </dgm:prSet>
      <dgm:spPr/>
    </dgm:pt>
    <dgm:pt modelId="{D69D188B-1D64-42CC-A12E-11CDF1978E2E}" type="pres">
      <dgm:prSet presAssocID="{2D4EACF0-CCD3-428E-8773-C6B735889C49}" presName="sibTrans" presStyleCnt="0"/>
      <dgm:spPr/>
    </dgm:pt>
    <dgm:pt modelId="{FF69CB08-8E5D-4439-9A8B-8C53E344F7A0}" type="pres">
      <dgm:prSet presAssocID="{B095F6C8-A9B2-4970-9133-CE8DA115010F}" presName="compNode" presStyleCnt="0"/>
      <dgm:spPr/>
    </dgm:pt>
    <dgm:pt modelId="{B7BCED19-523F-4D11-8623-E4805BB27730}" type="pres">
      <dgm:prSet presAssocID="{B095F6C8-A9B2-4970-9133-CE8DA115010F}" presName="bgRect" presStyleLbl="bgShp" presStyleIdx="1" presStyleCnt="3"/>
      <dgm:spPr/>
    </dgm:pt>
    <dgm:pt modelId="{162327E1-A1DA-4EF7-B0D0-F2969B1340CE}" type="pres">
      <dgm:prSet presAssocID="{B095F6C8-A9B2-4970-9133-CE8DA115010F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bow"/>
        </a:ext>
      </dgm:extLst>
    </dgm:pt>
    <dgm:pt modelId="{0DF3FAD0-391C-4EB3-B6E5-2E3CB4D43292}" type="pres">
      <dgm:prSet presAssocID="{B095F6C8-A9B2-4970-9133-CE8DA115010F}" presName="spaceRect" presStyleCnt="0"/>
      <dgm:spPr/>
    </dgm:pt>
    <dgm:pt modelId="{0BCFE14D-F9DF-476E-B0BB-55B56CF4383E}" type="pres">
      <dgm:prSet presAssocID="{B095F6C8-A9B2-4970-9133-CE8DA115010F}" presName="parTx" presStyleLbl="revTx" presStyleIdx="2" presStyleCnt="6">
        <dgm:presLayoutVars>
          <dgm:chMax val="0"/>
          <dgm:chPref val="0"/>
        </dgm:presLayoutVars>
      </dgm:prSet>
      <dgm:spPr/>
    </dgm:pt>
    <dgm:pt modelId="{5E55874F-3A99-456E-88B9-0A91730AD94C}" type="pres">
      <dgm:prSet presAssocID="{B095F6C8-A9B2-4970-9133-CE8DA115010F}" presName="desTx" presStyleLbl="revTx" presStyleIdx="3" presStyleCnt="6">
        <dgm:presLayoutVars/>
      </dgm:prSet>
      <dgm:spPr/>
    </dgm:pt>
    <dgm:pt modelId="{1C69BF27-F6CD-46E9-905E-2BF44083AD51}" type="pres">
      <dgm:prSet presAssocID="{8A148E3C-233D-4E95-8E5D-842CAEB270AB}" presName="sibTrans" presStyleCnt="0"/>
      <dgm:spPr/>
    </dgm:pt>
    <dgm:pt modelId="{89D4D169-8B93-496E-9A0E-EEAC619EE6D7}" type="pres">
      <dgm:prSet presAssocID="{4FB6A1EE-297E-4A25-8C30-D3C61077C1B3}" presName="compNode" presStyleCnt="0"/>
      <dgm:spPr/>
    </dgm:pt>
    <dgm:pt modelId="{4F4C55FD-F350-40FC-A7B0-6603CD369E32}" type="pres">
      <dgm:prSet presAssocID="{4FB6A1EE-297E-4A25-8C30-D3C61077C1B3}" presName="bgRect" presStyleLbl="bgShp" presStyleIdx="2" presStyleCnt="3"/>
      <dgm:spPr/>
    </dgm:pt>
    <dgm:pt modelId="{39FAB19E-1A73-43EA-8032-A45D615575AB}" type="pres">
      <dgm:prSet presAssocID="{4FB6A1EE-297E-4A25-8C30-D3C61077C1B3}" presName="iconRect" presStyleLbl="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537B6AC-23B3-4DCA-B557-3022264C9A77}" type="pres">
      <dgm:prSet presAssocID="{4FB6A1EE-297E-4A25-8C30-D3C61077C1B3}" presName="spaceRect" presStyleCnt="0"/>
      <dgm:spPr/>
    </dgm:pt>
    <dgm:pt modelId="{CD19DCEC-E9B9-4AE8-943F-7913E9118AC3}" type="pres">
      <dgm:prSet presAssocID="{4FB6A1EE-297E-4A25-8C30-D3C61077C1B3}" presName="parTx" presStyleLbl="revTx" presStyleIdx="4" presStyleCnt="6">
        <dgm:presLayoutVars>
          <dgm:chMax val="0"/>
          <dgm:chPref val="0"/>
        </dgm:presLayoutVars>
      </dgm:prSet>
      <dgm:spPr/>
    </dgm:pt>
    <dgm:pt modelId="{C6BBE516-FC29-4C41-A9FB-9F89002E4CFC}" type="pres">
      <dgm:prSet presAssocID="{4FB6A1EE-297E-4A25-8C30-D3C61077C1B3}" presName="desTx" presStyleLbl="revTx" presStyleIdx="5" presStyleCnt="6">
        <dgm:presLayoutVars/>
      </dgm:prSet>
      <dgm:spPr/>
    </dgm:pt>
  </dgm:ptLst>
  <dgm:cxnLst>
    <dgm:cxn modelId="{7E35A90A-EC52-4AB7-BFA4-EAA5BDC1DCE2}" type="presOf" srcId="{277A94D4-42F9-4CD8-A807-725DA674E8CB}" destId="{058D6930-5391-4C35-B835-E534CE8A34D6}" srcOrd="0" destOrd="0" presId="urn:microsoft.com/office/officeart/2018/2/layout/IconVerticalSolidList"/>
    <dgm:cxn modelId="{D515AA26-2CB7-4F16-8945-696944C659F0}" srcId="{9C8C9978-A5EE-4607-9E64-F9CCBC1931BE}" destId="{B095F6C8-A9B2-4970-9133-CE8DA115010F}" srcOrd="1" destOrd="0" parTransId="{7CBB66BA-869A-491F-88AD-CC12442131B4}" sibTransId="{8A148E3C-233D-4E95-8E5D-842CAEB270AB}"/>
    <dgm:cxn modelId="{7B6ABC32-A680-482B-B387-8DFB74CA162B}" type="presOf" srcId="{4FB6A1EE-297E-4A25-8C30-D3C61077C1B3}" destId="{CD19DCEC-E9B9-4AE8-943F-7913E9118AC3}" srcOrd="0" destOrd="0" presId="urn:microsoft.com/office/officeart/2018/2/layout/IconVerticalSolidList"/>
    <dgm:cxn modelId="{AF316F40-C9F2-4302-AFB9-B119C19B624D}" type="presOf" srcId="{B095F6C8-A9B2-4970-9133-CE8DA115010F}" destId="{0BCFE14D-F9DF-476E-B0BB-55B56CF4383E}" srcOrd="0" destOrd="0" presId="urn:microsoft.com/office/officeart/2018/2/layout/IconVerticalSolidList"/>
    <dgm:cxn modelId="{FC706248-A1F9-4D0B-9ED0-9D08E772BBBA}" srcId="{9C8C9978-A5EE-4607-9E64-F9CCBC1931BE}" destId="{3935EED4-1AA6-42E5-A52F-FD33BB04935A}" srcOrd="0" destOrd="0" parTransId="{6C2AA8BE-EF5B-4187-A854-10B8544B7D24}" sibTransId="{2D4EACF0-CCD3-428E-8773-C6B735889C49}"/>
    <dgm:cxn modelId="{6D354350-39A7-4FE0-83E7-F8800DB54331}" type="presOf" srcId="{DB45B8C3-5367-4D35-A476-A7A632A3C78B}" destId="{5E55874F-3A99-456E-88B9-0A91730AD94C}" srcOrd="0" destOrd="0" presId="urn:microsoft.com/office/officeart/2018/2/layout/IconVerticalSolidList"/>
    <dgm:cxn modelId="{960D0C85-7AA2-4B8A-80C9-C450DC9B3658}" srcId="{3935EED4-1AA6-42E5-A52F-FD33BB04935A}" destId="{277A94D4-42F9-4CD8-A807-725DA674E8CB}" srcOrd="0" destOrd="0" parTransId="{DA107488-1B84-4654-9C51-4D4463B8EBEA}" sibTransId="{B0EDB8A4-4337-4D27-B227-A4F655802F87}"/>
    <dgm:cxn modelId="{308A35AA-037D-423C-A16B-19A09AC543D7}" srcId="{4FB6A1EE-297E-4A25-8C30-D3C61077C1B3}" destId="{AEE6D09E-E18C-4590-8CA3-4670FC385CFA}" srcOrd="0" destOrd="0" parTransId="{AC9B454A-0DDF-406C-9E5C-A013C8C9D212}" sibTransId="{CC839A2B-EE89-4684-B032-C111C350BCD6}"/>
    <dgm:cxn modelId="{2895BDB5-25D7-43F6-9A13-4B6E33E02BBE}" srcId="{9C8C9978-A5EE-4607-9E64-F9CCBC1931BE}" destId="{4FB6A1EE-297E-4A25-8C30-D3C61077C1B3}" srcOrd="2" destOrd="0" parTransId="{A36B418E-3C14-44FA-9A46-409C34F06B1B}" sibTransId="{638DE3E9-265C-4570-B832-C5A87689C8C4}"/>
    <dgm:cxn modelId="{A10FCDE6-DA53-4EF5-A178-5CC5DE43760C}" type="presOf" srcId="{3935EED4-1AA6-42E5-A52F-FD33BB04935A}" destId="{95B6E2EF-CD84-43FD-9F99-CCEBD0AD2619}" srcOrd="0" destOrd="0" presId="urn:microsoft.com/office/officeart/2018/2/layout/IconVerticalSolidList"/>
    <dgm:cxn modelId="{88B7EEF5-EC15-4857-B69C-588A995FEA63}" srcId="{B095F6C8-A9B2-4970-9133-CE8DA115010F}" destId="{DB45B8C3-5367-4D35-A476-A7A632A3C78B}" srcOrd="0" destOrd="0" parTransId="{83C7791F-753D-49EE-9617-35B36AAF2A4A}" sibTransId="{647071A6-9967-4522-BC5B-B6EF046BC38B}"/>
    <dgm:cxn modelId="{3D5333F7-B30D-438F-93D1-87E9DFD832C9}" type="presOf" srcId="{9C8C9978-A5EE-4607-9E64-F9CCBC1931BE}" destId="{3A79D497-FE39-4253-8D70-BCECEE23A22D}" srcOrd="0" destOrd="0" presId="urn:microsoft.com/office/officeart/2018/2/layout/IconVerticalSolidList"/>
    <dgm:cxn modelId="{009BFCF9-C0FD-47CD-BD74-35D1847B022C}" type="presOf" srcId="{AEE6D09E-E18C-4590-8CA3-4670FC385CFA}" destId="{C6BBE516-FC29-4C41-A9FB-9F89002E4CFC}" srcOrd="0" destOrd="0" presId="urn:microsoft.com/office/officeart/2018/2/layout/IconVerticalSolidList"/>
    <dgm:cxn modelId="{3A5DF42F-A943-48A8-A9DD-7C1664FE5619}" type="presParOf" srcId="{3A79D497-FE39-4253-8D70-BCECEE23A22D}" destId="{3F19DDE8-C1D0-4DB2-AF14-DA0664036184}" srcOrd="0" destOrd="0" presId="urn:microsoft.com/office/officeart/2018/2/layout/IconVerticalSolidList"/>
    <dgm:cxn modelId="{C3875EED-38D2-4BB8-B7BA-051C391BB342}" type="presParOf" srcId="{3F19DDE8-C1D0-4DB2-AF14-DA0664036184}" destId="{F4AB6321-6915-4B9A-8BA7-2F62F1541238}" srcOrd="0" destOrd="0" presId="urn:microsoft.com/office/officeart/2018/2/layout/IconVerticalSolidList"/>
    <dgm:cxn modelId="{B163BD7A-227A-47AB-A0CF-D2151209F41C}" type="presParOf" srcId="{3F19DDE8-C1D0-4DB2-AF14-DA0664036184}" destId="{6D4CBA6E-46E2-459F-84D9-2A5660E9D794}" srcOrd="1" destOrd="0" presId="urn:microsoft.com/office/officeart/2018/2/layout/IconVerticalSolidList"/>
    <dgm:cxn modelId="{F5FB9441-65F5-4C2B-A9DA-0229BEFB1E13}" type="presParOf" srcId="{3F19DDE8-C1D0-4DB2-AF14-DA0664036184}" destId="{E731B60B-FEFF-4CE1-B9D2-F4D0093205F2}" srcOrd="2" destOrd="0" presId="urn:microsoft.com/office/officeart/2018/2/layout/IconVerticalSolidList"/>
    <dgm:cxn modelId="{4FCF40B5-6367-4AFD-8C80-7261D1C240D3}" type="presParOf" srcId="{3F19DDE8-C1D0-4DB2-AF14-DA0664036184}" destId="{95B6E2EF-CD84-43FD-9F99-CCEBD0AD2619}" srcOrd="3" destOrd="0" presId="urn:microsoft.com/office/officeart/2018/2/layout/IconVerticalSolidList"/>
    <dgm:cxn modelId="{0AEFF755-7358-45D6-8E4B-5DD59D9D99CA}" type="presParOf" srcId="{3F19DDE8-C1D0-4DB2-AF14-DA0664036184}" destId="{058D6930-5391-4C35-B835-E534CE8A34D6}" srcOrd="4" destOrd="0" presId="urn:microsoft.com/office/officeart/2018/2/layout/IconVerticalSolidList"/>
    <dgm:cxn modelId="{80E0FC13-DF99-44C6-91A3-14C85F24A62E}" type="presParOf" srcId="{3A79D497-FE39-4253-8D70-BCECEE23A22D}" destId="{D69D188B-1D64-42CC-A12E-11CDF1978E2E}" srcOrd="1" destOrd="0" presId="urn:microsoft.com/office/officeart/2018/2/layout/IconVerticalSolidList"/>
    <dgm:cxn modelId="{225478E6-CC94-447B-A5B6-4BC47F185D21}" type="presParOf" srcId="{3A79D497-FE39-4253-8D70-BCECEE23A22D}" destId="{FF69CB08-8E5D-4439-9A8B-8C53E344F7A0}" srcOrd="2" destOrd="0" presId="urn:microsoft.com/office/officeart/2018/2/layout/IconVerticalSolidList"/>
    <dgm:cxn modelId="{C9F18DCB-4B25-458A-9343-3730B730649A}" type="presParOf" srcId="{FF69CB08-8E5D-4439-9A8B-8C53E344F7A0}" destId="{B7BCED19-523F-4D11-8623-E4805BB27730}" srcOrd="0" destOrd="0" presId="urn:microsoft.com/office/officeart/2018/2/layout/IconVerticalSolidList"/>
    <dgm:cxn modelId="{4792E4CF-507C-43A2-92C8-7530ABAD2600}" type="presParOf" srcId="{FF69CB08-8E5D-4439-9A8B-8C53E344F7A0}" destId="{162327E1-A1DA-4EF7-B0D0-F2969B1340CE}" srcOrd="1" destOrd="0" presId="urn:microsoft.com/office/officeart/2018/2/layout/IconVerticalSolidList"/>
    <dgm:cxn modelId="{EB323AF5-2288-4664-AC0C-5DEC64680C51}" type="presParOf" srcId="{FF69CB08-8E5D-4439-9A8B-8C53E344F7A0}" destId="{0DF3FAD0-391C-4EB3-B6E5-2E3CB4D43292}" srcOrd="2" destOrd="0" presId="urn:microsoft.com/office/officeart/2018/2/layout/IconVerticalSolidList"/>
    <dgm:cxn modelId="{D9C36CC9-872D-41EF-898B-400ED9174A60}" type="presParOf" srcId="{FF69CB08-8E5D-4439-9A8B-8C53E344F7A0}" destId="{0BCFE14D-F9DF-476E-B0BB-55B56CF4383E}" srcOrd="3" destOrd="0" presId="urn:microsoft.com/office/officeart/2018/2/layout/IconVerticalSolidList"/>
    <dgm:cxn modelId="{4C17AC54-EB86-485A-A980-0B5883C86423}" type="presParOf" srcId="{FF69CB08-8E5D-4439-9A8B-8C53E344F7A0}" destId="{5E55874F-3A99-456E-88B9-0A91730AD94C}" srcOrd="4" destOrd="0" presId="urn:microsoft.com/office/officeart/2018/2/layout/IconVerticalSolidList"/>
    <dgm:cxn modelId="{128CD525-F971-4892-BFF4-82ACF187BE42}" type="presParOf" srcId="{3A79D497-FE39-4253-8D70-BCECEE23A22D}" destId="{1C69BF27-F6CD-46E9-905E-2BF44083AD51}" srcOrd="3" destOrd="0" presId="urn:microsoft.com/office/officeart/2018/2/layout/IconVerticalSolidList"/>
    <dgm:cxn modelId="{4EEDC9E4-B8BB-4084-B9A2-D0ACAA905D91}" type="presParOf" srcId="{3A79D497-FE39-4253-8D70-BCECEE23A22D}" destId="{89D4D169-8B93-496E-9A0E-EEAC619EE6D7}" srcOrd="4" destOrd="0" presId="urn:microsoft.com/office/officeart/2018/2/layout/IconVerticalSolidList"/>
    <dgm:cxn modelId="{4FF241FC-1991-49D2-92EA-077C64AF1FA6}" type="presParOf" srcId="{89D4D169-8B93-496E-9A0E-EEAC619EE6D7}" destId="{4F4C55FD-F350-40FC-A7B0-6603CD369E32}" srcOrd="0" destOrd="0" presId="urn:microsoft.com/office/officeart/2018/2/layout/IconVerticalSolidList"/>
    <dgm:cxn modelId="{3784147C-FB07-48CD-AD59-8EB37CEE479F}" type="presParOf" srcId="{89D4D169-8B93-496E-9A0E-EEAC619EE6D7}" destId="{39FAB19E-1A73-43EA-8032-A45D615575AB}" srcOrd="1" destOrd="0" presId="urn:microsoft.com/office/officeart/2018/2/layout/IconVerticalSolidList"/>
    <dgm:cxn modelId="{E9152BC4-B5C8-49B0-BA23-3282F45132AE}" type="presParOf" srcId="{89D4D169-8B93-496E-9A0E-EEAC619EE6D7}" destId="{D537B6AC-23B3-4DCA-B557-3022264C9A77}" srcOrd="2" destOrd="0" presId="urn:microsoft.com/office/officeart/2018/2/layout/IconVerticalSolidList"/>
    <dgm:cxn modelId="{7F8CF30B-2CD1-44C7-BFBB-35FE245C2D8F}" type="presParOf" srcId="{89D4D169-8B93-496E-9A0E-EEAC619EE6D7}" destId="{CD19DCEC-E9B9-4AE8-943F-7913E9118AC3}" srcOrd="3" destOrd="0" presId="urn:microsoft.com/office/officeart/2018/2/layout/IconVerticalSolidList"/>
    <dgm:cxn modelId="{E747561C-95DE-442D-AB36-685EDDA14FB0}" type="presParOf" srcId="{89D4D169-8B93-496E-9A0E-EEAC619EE6D7}" destId="{C6BBE516-FC29-4C41-A9FB-9F89002E4CF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8C9978-A5EE-4607-9E64-F9CCBC1931B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5EED4-1AA6-42E5-A52F-FD33BB0493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MONTHLY: </a:t>
          </a:r>
          <a:r>
            <a:rPr lang="en-US" dirty="0" err="1"/>
            <a:t>Acentra</a:t>
          </a:r>
          <a:r>
            <a:rPr lang="en-US" dirty="0"/>
            <a:t> training series on Provider Portal and other necessary topics.</a:t>
          </a:r>
        </a:p>
        <a:p>
          <a:pPr>
            <a:lnSpc>
              <a:spcPct val="100000"/>
            </a:lnSpc>
          </a:pPr>
          <a:r>
            <a:rPr lang="en-US" b="1" dirty="0"/>
            <a:t>Monthly: 2</a:t>
          </a:r>
          <a:r>
            <a:rPr lang="en-US" b="1" baseline="30000" dirty="0"/>
            <a:t>nd</a:t>
          </a:r>
          <a:r>
            <a:rPr lang="en-US" b="1" dirty="0"/>
            <a:t> Friday | 11:00 12:00 pm CST</a:t>
          </a:r>
        </a:p>
      </dgm:t>
    </dgm:pt>
    <dgm:pt modelId="{6C2AA8BE-EF5B-4187-A854-10B8544B7D24}" type="parTrans" cxnId="{FC706248-A1F9-4D0B-9ED0-9D08E772BBBA}">
      <dgm:prSet/>
      <dgm:spPr/>
      <dgm:t>
        <a:bodyPr/>
        <a:lstStyle/>
        <a:p>
          <a:endParaRPr lang="en-US"/>
        </a:p>
      </dgm:t>
    </dgm:pt>
    <dgm:pt modelId="{2D4EACF0-CCD3-428E-8773-C6B735889C49}" type="sibTrans" cxnId="{FC706248-A1F9-4D0B-9ED0-9D08E772BBBA}">
      <dgm:prSet/>
      <dgm:spPr/>
      <dgm:t>
        <a:bodyPr/>
        <a:lstStyle/>
        <a:p>
          <a:endParaRPr lang="en-US"/>
        </a:p>
      </dgm:t>
    </dgm:pt>
    <dgm:pt modelId="{B095F6C8-A9B2-4970-9133-CE8DA11501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QUARTERLY: 1115 SUD Lunch &amp; Learn</a:t>
          </a:r>
        </a:p>
        <a:p>
          <a:pPr>
            <a:lnSpc>
              <a:spcPct val="100000"/>
            </a:lnSpc>
          </a:pPr>
          <a:r>
            <a:rPr lang="en-US" dirty="0"/>
            <a:t>Current SUD topics. First topic: ASAM Overview</a:t>
          </a:r>
        </a:p>
        <a:p>
          <a:pPr>
            <a:lnSpc>
              <a:spcPct val="100000"/>
            </a:lnSpc>
          </a:pPr>
          <a:r>
            <a:rPr lang="en-US" b="1" dirty="0"/>
            <a:t>Quarterly: 4</a:t>
          </a:r>
          <a:r>
            <a:rPr lang="en-US" b="1" baseline="30000" dirty="0"/>
            <a:t>th</a:t>
          </a:r>
          <a:r>
            <a:rPr lang="en-US" b="1" dirty="0"/>
            <a:t> Wednesday of last month in quarter</a:t>
          </a:r>
        </a:p>
        <a:p>
          <a:endParaRPr lang="en-US" dirty="0"/>
        </a:p>
      </dgm:t>
    </dgm:pt>
    <dgm:pt modelId="{7CBB66BA-869A-491F-88AD-CC12442131B4}" type="parTrans" cxnId="{D515AA26-2CB7-4F16-8945-696944C659F0}">
      <dgm:prSet/>
      <dgm:spPr/>
      <dgm:t>
        <a:bodyPr/>
        <a:lstStyle/>
        <a:p>
          <a:endParaRPr lang="en-US"/>
        </a:p>
      </dgm:t>
    </dgm:pt>
    <dgm:pt modelId="{8A148E3C-233D-4E95-8E5D-842CAEB270AB}" type="sibTrans" cxnId="{D515AA26-2CB7-4F16-8945-696944C659F0}">
      <dgm:prSet/>
      <dgm:spPr/>
      <dgm:t>
        <a:bodyPr/>
        <a:lstStyle/>
        <a:p>
          <a:endParaRPr lang="en-US"/>
        </a:p>
      </dgm:t>
    </dgm:pt>
    <dgm:pt modelId="{DB45B8C3-5367-4D35-A476-A7A632A3C7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hlinkClick xmlns:r="http://schemas.openxmlformats.org/officeDocument/2006/relationships" r:id="rId1"/>
            </a:rPr>
            <a:t>Quarterly Lunch &amp; Learn Training Link</a:t>
          </a:r>
          <a:endParaRPr lang="en-US" sz="2000" dirty="0"/>
        </a:p>
      </dgm:t>
    </dgm:pt>
    <dgm:pt modelId="{83C7791F-753D-49EE-9617-35B36AAF2A4A}" type="parTrans" cxnId="{88B7EEF5-EC15-4857-B69C-588A995FEA63}">
      <dgm:prSet/>
      <dgm:spPr/>
      <dgm:t>
        <a:bodyPr/>
        <a:lstStyle/>
        <a:p>
          <a:endParaRPr lang="en-US"/>
        </a:p>
      </dgm:t>
    </dgm:pt>
    <dgm:pt modelId="{647071A6-9967-4522-BC5B-B6EF046BC38B}" type="sibTrans" cxnId="{88B7EEF5-EC15-4857-B69C-588A995FEA63}">
      <dgm:prSet/>
      <dgm:spPr/>
      <dgm:t>
        <a:bodyPr/>
        <a:lstStyle/>
        <a:p>
          <a:endParaRPr lang="en-US"/>
        </a:p>
      </dgm:t>
    </dgm:pt>
    <dgm:pt modelId="{277A94D4-42F9-4CD8-A807-725DA674E8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hlinkClick xmlns:r="http://schemas.openxmlformats.org/officeDocument/2006/relationships" r:id="rId2"/>
            </a:rPr>
            <a:t>Monthly </a:t>
          </a:r>
          <a:r>
            <a:rPr lang="en-US" sz="2000" dirty="0" err="1">
              <a:hlinkClick xmlns:r="http://schemas.openxmlformats.org/officeDocument/2006/relationships" r:id="rId2"/>
            </a:rPr>
            <a:t>Acentra</a:t>
          </a:r>
          <a:r>
            <a:rPr lang="en-US" sz="2000" dirty="0">
              <a:hlinkClick xmlns:r="http://schemas.openxmlformats.org/officeDocument/2006/relationships" r:id="rId2"/>
            </a:rPr>
            <a:t> Provider Training Link</a:t>
          </a:r>
          <a:endParaRPr lang="en-US" sz="2000" dirty="0"/>
        </a:p>
      </dgm:t>
    </dgm:pt>
    <dgm:pt modelId="{B0EDB8A4-4337-4D27-B227-A4F655802F87}" type="sibTrans" cxnId="{960D0C85-7AA2-4B8A-80C9-C450DC9B3658}">
      <dgm:prSet/>
      <dgm:spPr/>
      <dgm:t>
        <a:bodyPr/>
        <a:lstStyle/>
        <a:p>
          <a:endParaRPr lang="en-US"/>
        </a:p>
      </dgm:t>
    </dgm:pt>
    <dgm:pt modelId="{DA107488-1B84-4654-9C51-4D4463B8EBEA}" type="parTrans" cxnId="{960D0C85-7AA2-4B8A-80C9-C450DC9B3658}">
      <dgm:prSet/>
      <dgm:spPr/>
      <dgm:t>
        <a:bodyPr/>
        <a:lstStyle/>
        <a:p>
          <a:endParaRPr lang="en-US"/>
        </a:p>
      </dgm:t>
    </dgm:pt>
    <dgm:pt modelId="{3A79D497-FE39-4253-8D70-BCECEE23A22D}" type="pres">
      <dgm:prSet presAssocID="{9C8C9978-A5EE-4607-9E64-F9CCBC1931BE}" presName="root" presStyleCnt="0">
        <dgm:presLayoutVars>
          <dgm:dir/>
          <dgm:resizeHandles val="exact"/>
        </dgm:presLayoutVars>
      </dgm:prSet>
      <dgm:spPr/>
    </dgm:pt>
    <dgm:pt modelId="{3F19DDE8-C1D0-4DB2-AF14-DA0664036184}" type="pres">
      <dgm:prSet presAssocID="{3935EED4-1AA6-42E5-A52F-FD33BB04935A}" presName="compNode" presStyleCnt="0"/>
      <dgm:spPr/>
    </dgm:pt>
    <dgm:pt modelId="{F4AB6321-6915-4B9A-8BA7-2F62F1541238}" type="pres">
      <dgm:prSet presAssocID="{3935EED4-1AA6-42E5-A52F-FD33BB04935A}" presName="bgRect" presStyleLbl="bgShp" presStyleIdx="0" presStyleCnt="2"/>
      <dgm:spPr/>
    </dgm:pt>
    <dgm:pt modelId="{6D4CBA6E-46E2-459F-84D9-2A5660E9D794}" type="pres">
      <dgm:prSet presAssocID="{3935EED4-1AA6-42E5-A52F-FD33BB04935A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E731B60B-FEFF-4CE1-B9D2-F4D0093205F2}" type="pres">
      <dgm:prSet presAssocID="{3935EED4-1AA6-42E5-A52F-FD33BB04935A}" presName="spaceRect" presStyleCnt="0"/>
      <dgm:spPr/>
    </dgm:pt>
    <dgm:pt modelId="{95B6E2EF-CD84-43FD-9F99-CCEBD0AD2619}" type="pres">
      <dgm:prSet presAssocID="{3935EED4-1AA6-42E5-A52F-FD33BB04935A}" presName="parTx" presStyleLbl="revTx" presStyleIdx="0" presStyleCnt="4" custScaleX="128651" custLinFactNeighborX="10425">
        <dgm:presLayoutVars>
          <dgm:chMax val="0"/>
          <dgm:chPref val="0"/>
        </dgm:presLayoutVars>
      </dgm:prSet>
      <dgm:spPr/>
    </dgm:pt>
    <dgm:pt modelId="{058D6930-5391-4C35-B835-E534CE8A34D6}" type="pres">
      <dgm:prSet presAssocID="{3935EED4-1AA6-42E5-A52F-FD33BB04935A}" presName="desTx" presStyleLbl="revTx" presStyleIdx="1" presStyleCnt="4" custScaleX="58711" custLinFactNeighborX="24473">
        <dgm:presLayoutVars/>
      </dgm:prSet>
      <dgm:spPr/>
    </dgm:pt>
    <dgm:pt modelId="{D69D188B-1D64-42CC-A12E-11CDF1978E2E}" type="pres">
      <dgm:prSet presAssocID="{2D4EACF0-CCD3-428E-8773-C6B735889C49}" presName="sibTrans" presStyleCnt="0"/>
      <dgm:spPr/>
    </dgm:pt>
    <dgm:pt modelId="{FF69CB08-8E5D-4439-9A8B-8C53E344F7A0}" type="pres">
      <dgm:prSet presAssocID="{B095F6C8-A9B2-4970-9133-CE8DA115010F}" presName="compNode" presStyleCnt="0"/>
      <dgm:spPr/>
    </dgm:pt>
    <dgm:pt modelId="{B7BCED19-523F-4D11-8623-E4805BB27730}" type="pres">
      <dgm:prSet presAssocID="{B095F6C8-A9B2-4970-9133-CE8DA115010F}" presName="bgRect" presStyleLbl="bgShp" presStyleIdx="1" presStyleCnt="2"/>
      <dgm:spPr/>
    </dgm:pt>
    <dgm:pt modelId="{162327E1-A1DA-4EF7-B0D0-F2969B1340CE}" type="pres">
      <dgm:prSet presAssocID="{B095F6C8-A9B2-4970-9133-CE8DA115010F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bow"/>
        </a:ext>
      </dgm:extLst>
    </dgm:pt>
    <dgm:pt modelId="{0DF3FAD0-391C-4EB3-B6E5-2E3CB4D43292}" type="pres">
      <dgm:prSet presAssocID="{B095F6C8-A9B2-4970-9133-CE8DA115010F}" presName="spaceRect" presStyleCnt="0"/>
      <dgm:spPr/>
    </dgm:pt>
    <dgm:pt modelId="{0BCFE14D-F9DF-476E-B0BB-55B56CF4383E}" type="pres">
      <dgm:prSet presAssocID="{B095F6C8-A9B2-4970-9133-CE8DA115010F}" presName="parTx" presStyleLbl="revTx" presStyleIdx="2" presStyleCnt="4" custScaleX="142471" custLinFactNeighborX="19454">
        <dgm:presLayoutVars>
          <dgm:chMax val="0"/>
          <dgm:chPref val="0"/>
        </dgm:presLayoutVars>
      </dgm:prSet>
      <dgm:spPr/>
    </dgm:pt>
    <dgm:pt modelId="{5E55874F-3A99-456E-88B9-0A91730AD94C}" type="pres">
      <dgm:prSet presAssocID="{B095F6C8-A9B2-4970-9133-CE8DA115010F}" presName="desTx" presStyleLbl="revTx" presStyleIdx="3" presStyleCnt="4" custScaleX="57915" custLinFactNeighborX="21241">
        <dgm:presLayoutVars/>
      </dgm:prSet>
      <dgm:spPr/>
    </dgm:pt>
  </dgm:ptLst>
  <dgm:cxnLst>
    <dgm:cxn modelId="{7E35A90A-EC52-4AB7-BFA4-EAA5BDC1DCE2}" type="presOf" srcId="{277A94D4-42F9-4CD8-A807-725DA674E8CB}" destId="{058D6930-5391-4C35-B835-E534CE8A34D6}" srcOrd="0" destOrd="0" presId="urn:microsoft.com/office/officeart/2018/2/layout/IconVerticalSolidList"/>
    <dgm:cxn modelId="{D515AA26-2CB7-4F16-8945-696944C659F0}" srcId="{9C8C9978-A5EE-4607-9E64-F9CCBC1931BE}" destId="{B095F6C8-A9B2-4970-9133-CE8DA115010F}" srcOrd="1" destOrd="0" parTransId="{7CBB66BA-869A-491F-88AD-CC12442131B4}" sibTransId="{8A148E3C-233D-4E95-8E5D-842CAEB270AB}"/>
    <dgm:cxn modelId="{AF316F40-C9F2-4302-AFB9-B119C19B624D}" type="presOf" srcId="{B095F6C8-A9B2-4970-9133-CE8DA115010F}" destId="{0BCFE14D-F9DF-476E-B0BB-55B56CF4383E}" srcOrd="0" destOrd="0" presId="urn:microsoft.com/office/officeart/2018/2/layout/IconVerticalSolidList"/>
    <dgm:cxn modelId="{FC706248-A1F9-4D0B-9ED0-9D08E772BBBA}" srcId="{9C8C9978-A5EE-4607-9E64-F9CCBC1931BE}" destId="{3935EED4-1AA6-42E5-A52F-FD33BB04935A}" srcOrd="0" destOrd="0" parTransId="{6C2AA8BE-EF5B-4187-A854-10B8544B7D24}" sibTransId="{2D4EACF0-CCD3-428E-8773-C6B735889C49}"/>
    <dgm:cxn modelId="{6D354350-39A7-4FE0-83E7-F8800DB54331}" type="presOf" srcId="{DB45B8C3-5367-4D35-A476-A7A632A3C78B}" destId="{5E55874F-3A99-456E-88B9-0A91730AD94C}" srcOrd="0" destOrd="0" presId="urn:microsoft.com/office/officeart/2018/2/layout/IconVerticalSolidList"/>
    <dgm:cxn modelId="{960D0C85-7AA2-4B8A-80C9-C450DC9B3658}" srcId="{3935EED4-1AA6-42E5-A52F-FD33BB04935A}" destId="{277A94D4-42F9-4CD8-A807-725DA674E8CB}" srcOrd="0" destOrd="0" parTransId="{DA107488-1B84-4654-9C51-4D4463B8EBEA}" sibTransId="{B0EDB8A4-4337-4D27-B227-A4F655802F87}"/>
    <dgm:cxn modelId="{A10FCDE6-DA53-4EF5-A178-5CC5DE43760C}" type="presOf" srcId="{3935EED4-1AA6-42E5-A52F-FD33BB04935A}" destId="{95B6E2EF-CD84-43FD-9F99-CCEBD0AD2619}" srcOrd="0" destOrd="0" presId="urn:microsoft.com/office/officeart/2018/2/layout/IconVerticalSolidList"/>
    <dgm:cxn modelId="{88B7EEF5-EC15-4857-B69C-588A995FEA63}" srcId="{B095F6C8-A9B2-4970-9133-CE8DA115010F}" destId="{DB45B8C3-5367-4D35-A476-A7A632A3C78B}" srcOrd="0" destOrd="0" parTransId="{83C7791F-753D-49EE-9617-35B36AAF2A4A}" sibTransId="{647071A6-9967-4522-BC5B-B6EF046BC38B}"/>
    <dgm:cxn modelId="{3D5333F7-B30D-438F-93D1-87E9DFD832C9}" type="presOf" srcId="{9C8C9978-A5EE-4607-9E64-F9CCBC1931BE}" destId="{3A79D497-FE39-4253-8D70-BCECEE23A22D}" srcOrd="0" destOrd="0" presId="urn:microsoft.com/office/officeart/2018/2/layout/IconVerticalSolidList"/>
    <dgm:cxn modelId="{3A5DF42F-A943-48A8-A9DD-7C1664FE5619}" type="presParOf" srcId="{3A79D497-FE39-4253-8D70-BCECEE23A22D}" destId="{3F19DDE8-C1D0-4DB2-AF14-DA0664036184}" srcOrd="0" destOrd="0" presId="urn:microsoft.com/office/officeart/2018/2/layout/IconVerticalSolidList"/>
    <dgm:cxn modelId="{C3875EED-38D2-4BB8-B7BA-051C391BB342}" type="presParOf" srcId="{3F19DDE8-C1D0-4DB2-AF14-DA0664036184}" destId="{F4AB6321-6915-4B9A-8BA7-2F62F1541238}" srcOrd="0" destOrd="0" presId="urn:microsoft.com/office/officeart/2018/2/layout/IconVerticalSolidList"/>
    <dgm:cxn modelId="{B163BD7A-227A-47AB-A0CF-D2151209F41C}" type="presParOf" srcId="{3F19DDE8-C1D0-4DB2-AF14-DA0664036184}" destId="{6D4CBA6E-46E2-459F-84D9-2A5660E9D794}" srcOrd="1" destOrd="0" presId="urn:microsoft.com/office/officeart/2018/2/layout/IconVerticalSolidList"/>
    <dgm:cxn modelId="{F5FB9441-65F5-4C2B-A9DA-0229BEFB1E13}" type="presParOf" srcId="{3F19DDE8-C1D0-4DB2-AF14-DA0664036184}" destId="{E731B60B-FEFF-4CE1-B9D2-F4D0093205F2}" srcOrd="2" destOrd="0" presId="urn:microsoft.com/office/officeart/2018/2/layout/IconVerticalSolidList"/>
    <dgm:cxn modelId="{4FCF40B5-6367-4AFD-8C80-7261D1C240D3}" type="presParOf" srcId="{3F19DDE8-C1D0-4DB2-AF14-DA0664036184}" destId="{95B6E2EF-CD84-43FD-9F99-CCEBD0AD2619}" srcOrd="3" destOrd="0" presId="urn:microsoft.com/office/officeart/2018/2/layout/IconVerticalSolidList"/>
    <dgm:cxn modelId="{0AEFF755-7358-45D6-8E4B-5DD59D9D99CA}" type="presParOf" srcId="{3F19DDE8-C1D0-4DB2-AF14-DA0664036184}" destId="{058D6930-5391-4C35-B835-E534CE8A34D6}" srcOrd="4" destOrd="0" presId="urn:microsoft.com/office/officeart/2018/2/layout/IconVerticalSolidList"/>
    <dgm:cxn modelId="{80E0FC13-DF99-44C6-91A3-14C85F24A62E}" type="presParOf" srcId="{3A79D497-FE39-4253-8D70-BCECEE23A22D}" destId="{D69D188B-1D64-42CC-A12E-11CDF1978E2E}" srcOrd="1" destOrd="0" presId="urn:microsoft.com/office/officeart/2018/2/layout/IconVerticalSolidList"/>
    <dgm:cxn modelId="{225478E6-CC94-447B-A5B6-4BC47F185D21}" type="presParOf" srcId="{3A79D497-FE39-4253-8D70-BCECEE23A22D}" destId="{FF69CB08-8E5D-4439-9A8B-8C53E344F7A0}" srcOrd="2" destOrd="0" presId="urn:microsoft.com/office/officeart/2018/2/layout/IconVerticalSolidList"/>
    <dgm:cxn modelId="{C9F18DCB-4B25-458A-9343-3730B730649A}" type="presParOf" srcId="{FF69CB08-8E5D-4439-9A8B-8C53E344F7A0}" destId="{B7BCED19-523F-4D11-8623-E4805BB27730}" srcOrd="0" destOrd="0" presId="urn:microsoft.com/office/officeart/2018/2/layout/IconVerticalSolidList"/>
    <dgm:cxn modelId="{4792E4CF-507C-43A2-92C8-7530ABAD2600}" type="presParOf" srcId="{FF69CB08-8E5D-4439-9A8B-8C53E344F7A0}" destId="{162327E1-A1DA-4EF7-B0D0-F2969B1340CE}" srcOrd="1" destOrd="0" presId="urn:microsoft.com/office/officeart/2018/2/layout/IconVerticalSolidList"/>
    <dgm:cxn modelId="{EB323AF5-2288-4664-AC0C-5DEC64680C51}" type="presParOf" srcId="{FF69CB08-8E5D-4439-9A8B-8C53E344F7A0}" destId="{0DF3FAD0-391C-4EB3-B6E5-2E3CB4D43292}" srcOrd="2" destOrd="0" presId="urn:microsoft.com/office/officeart/2018/2/layout/IconVerticalSolidList"/>
    <dgm:cxn modelId="{D9C36CC9-872D-41EF-898B-400ED9174A60}" type="presParOf" srcId="{FF69CB08-8E5D-4439-9A8B-8C53E344F7A0}" destId="{0BCFE14D-F9DF-476E-B0BB-55B56CF4383E}" srcOrd="3" destOrd="0" presId="urn:microsoft.com/office/officeart/2018/2/layout/IconVerticalSolidList"/>
    <dgm:cxn modelId="{4C17AC54-EB86-485A-A980-0B5883C86423}" type="presParOf" srcId="{FF69CB08-8E5D-4439-9A8B-8C53E344F7A0}" destId="{5E55874F-3A99-456E-88B9-0A91730AD94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CFF18-29AB-49D2-87E2-93A5F70BC48A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D0459-AD32-4231-8AA5-709620435C55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012E1-EE7B-4E86-B8A4-CD33462CD10C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Identifies immediate problems or needs, strengths, skills, and priority formulation</a:t>
          </a:r>
        </a:p>
      </dsp:txBody>
      <dsp:txXfrm>
        <a:off x="1437631" y="531"/>
        <a:ext cx="9077968" cy="1244702"/>
      </dsp:txXfrm>
    </dsp:sp>
    <dsp:sp modelId="{DD5E55C5-D969-4165-91D4-F785EDBA558C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DA1E3-6CFD-461F-AE02-1BE59BE5828E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9EAD5-38BE-474C-81D6-11D0B9FA22D2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Short-term </a:t>
          </a:r>
          <a:r>
            <a:rPr lang="en-US" sz="2500" u="sng" kern="1200"/>
            <a:t>measurable goals</a:t>
          </a:r>
          <a:r>
            <a:rPr lang="en-US" sz="2500" kern="1200"/>
            <a:t> and preferences along with activities designed to achieve those goals. </a:t>
          </a:r>
        </a:p>
      </dsp:txBody>
      <dsp:txXfrm>
        <a:off x="1437631" y="1556410"/>
        <a:ext cx="9077968" cy="1244702"/>
      </dsp:txXfrm>
    </dsp:sp>
    <dsp:sp modelId="{1F1E1095-827D-4973-9E98-8C429A532EA6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1E96B0-3001-45E6-80C8-933CD5743FA3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6608B-5B7D-4CE1-BDAC-695152D30AB1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Plan is developed in collaboration with the patient and reflects the patient’s personal goals.  </a:t>
          </a:r>
        </a:p>
      </dsp:txBody>
      <dsp:txXfrm>
        <a:off x="1437631" y="3112289"/>
        <a:ext cx="9077968" cy="1244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ED841-F246-4BCB-AB40-63F26A47C527}">
      <dsp:nvSpPr>
        <dsp:cNvPr id="0" name=""/>
        <dsp:cNvSpPr/>
      </dsp:nvSpPr>
      <dsp:spPr>
        <a:xfrm>
          <a:off x="0" y="930262"/>
          <a:ext cx="1128712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7CFFC-0DDE-4981-91C6-F140FEF6E74B}">
      <dsp:nvSpPr>
        <dsp:cNvPr id="0" name=""/>
        <dsp:cNvSpPr/>
      </dsp:nvSpPr>
      <dsp:spPr>
        <a:xfrm>
          <a:off x="564356" y="708862"/>
          <a:ext cx="79009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639" tIns="0" rIns="2986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>
              <a:latin typeface="+mj-lt"/>
            </a:rPr>
            <a:t>Per MN Statute 245G.05</a:t>
          </a:r>
          <a:endParaRPr lang="en-US" sz="1800" kern="1200" dirty="0">
            <a:latin typeface="+mj-lt"/>
          </a:endParaRPr>
        </a:p>
      </dsp:txBody>
      <dsp:txXfrm>
        <a:off x="585972" y="730478"/>
        <a:ext cx="7857755" cy="399568"/>
      </dsp:txXfrm>
    </dsp:sp>
    <dsp:sp modelId="{1322E195-7461-4EBA-AF8C-C383D9B1F936}">
      <dsp:nvSpPr>
        <dsp:cNvPr id="0" name=""/>
        <dsp:cNvSpPr/>
      </dsp:nvSpPr>
      <dsp:spPr>
        <a:xfrm>
          <a:off x="0" y="1610662"/>
          <a:ext cx="1128712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E71C0-3EB3-4E8D-A891-DAD4CFE535FD}">
      <dsp:nvSpPr>
        <dsp:cNvPr id="0" name=""/>
        <dsp:cNvSpPr/>
      </dsp:nvSpPr>
      <dsp:spPr>
        <a:xfrm>
          <a:off x="564356" y="1389262"/>
          <a:ext cx="7962931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639" tIns="0" rIns="2986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Review is conducted at a </a:t>
          </a:r>
          <a:r>
            <a:rPr lang="en-US" sz="1500" u="sng" kern="1200" dirty="0"/>
            <a:t>specified time</a:t>
          </a:r>
          <a:r>
            <a:rPr lang="en-US" sz="1500" kern="1200" dirty="0"/>
            <a:t> which is noted in the plan, or more frequently as needed (weekly or monthly) depending on level of care being provided.</a:t>
          </a:r>
        </a:p>
      </dsp:txBody>
      <dsp:txXfrm>
        <a:off x="585972" y="1410878"/>
        <a:ext cx="7919699" cy="399568"/>
      </dsp:txXfrm>
    </dsp:sp>
    <dsp:sp modelId="{C058F276-7E01-4930-B66D-893CC0E3AF12}">
      <dsp:nvSpPr>
        <dsp:cNvPr id="0" name=""/>
        <dsp:cNvSpPr/>
      </dsp:nvSpPr>
      <dsp:spPr>
        <a:xfrm>
          <a:off x="0" y="2291062"/>
          <a:ext cx="11287125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006" tIns="312420" rIns="87600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If verbal consent was obtained by client, document date.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For example:  “John Doe was unable to sign treatment plan due to telehealth services.  Verbal consent was obtained on 8/24/2021.”</a:t>
          </a:r>
        </a:p>
      </dsp:txBody>
      <dsp:txXfrm>
        <a:off x="0" y="2291062"/>
        <a:ext cx="11287125" cy="1063125"/>
      </dsp:txXfrm>
    </dsp:sp>
    <dsp:sp modelId="{3F3C060C-4051-4EB4-AB3F-551FE55C6AE6}">
      <dsp:nvSpPr>
        <dsp:cNvPr id="0" name=""/>
        <dsp:cNvSpPr/>
      </dsp:nvSpPr>
      <dsp:spPr>
        <a:xfrm>
          <a:off x="564356" y="2069662"/>
          <a:ext cx="79009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639" tIns="0" rIns="2986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/>
            <a:t>Be sure to have the client and counselor signature!</a:t>
          </a:r>
          <a:endParaRPr lang="en-US" sz="1500" kern="1200"/>
        </a:p>
      </dsp:txBody>
      <dsp:txXfrm>
        <a:off x="585972" y="2091278"/>
        <a:ext cx="7857755" cy="399568"/>
      </dsp:txXfrm>
    </dsp:sp>
    <dsp:sp modelId="{E747485B-1092-44FF-8637-CD1EB6494CFA}">
      <dsp:nvSpPr>
        <dsp:cNvPr id="0" name=""/>
        <dsp:cNvSpPr/>
      </dsp:nvSpPr>
      <dsp:spPr>
        <a:xfrm>
          <a:off x="0" y="3656587"/>
          <a:ext cx="1128712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A3903-4570-47B8-B530-39FEA78386E7}">
      <dsp:nvSpPr>
        <dsp:cNvPr id="0" name=""/>
        <dsp:cNvSpPr/>
      </dsp:nvSpPr>
      <dsp:spPr>
        <a:xfrm>
          <a:off x="564356" y="3435187"/>
          <a:ext cx="79009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639" tIns="0" rIns="2986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Discharge planning paragraph can also be included here.  </a:t>
          </a:r>
        </a:p>
      </dsp:txBody>
      <dsp:txXfrm>
        <a:off x="585972" y="3456803"/>
        <a:ext cx="7857755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B56E8-AFFE-4A0C-9053-60A0D5181226}">
      <dsp:nvSpPr>
        <dsp:cNvPr id="0" name=""/>
        <dsp:cNvSpPr/>
      </dsp:nvSpPr>
      <dsp:spPr>
        <a:xfrm>
          <a:off x="0" y="660"/>
          <a:ext cx="11030713" cy="1544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A938F-F6A0-49E9-8A97-1D13E8BE0628}">
      <dsp:nvSpPr>
        <dsp:cNvPr id="0" name=""/>
        <dsp:cNvSpPr/>
      </dsp:nvSpPr>
      <dsp:spPr>
        <a:xfrm>
          <a:off x="467312" y="348248"/>
          <a:ext cx="849659" cy="849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A43C8-11DE-4003-876A-8048518FA61F}">
      <dsp:nvSpPr>
        <dsp:cNvPr id="0" name=""/>
        <dsp:cNvSpPr/>
      </dsp:nvSpPr>
      <dsp:spPr>
        <a:xfrm>
          <a:off x="1784285" y="660"/>
          <a:ext cx="4963821" cy="154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95" tIns="163495" rIns="163495" bIns="1634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none" kern="1200" dirty="0"/>
            <a:t>Goals:  </a:t>
          </a:r>
          <a:r>
            <a:rPr lang="en-US" sz="2500" kern="1200" dirty="0"/>
            <a:t>Something achieved that you </a:t>
          </a:r>
          <a:r>
            <a:rPr lang="en-US" sz="2500" i="1" u="none" kern="1200" dirty="0"/>
            <a:t>cannot</a:t>
          </a:r>
          <a:r>
            <a:rPr lang="en-US" sz="2500" kern="1200" dirty="0"/>
            <a:t> see.  </a:t>
          </a:r>
        </a:p>
      </dsp:txBody>
      <dsp:txXfrm>
        <a:off x="1784285" y="660"/>
        <a:ext cx="4963821" cy="1544836"/>
      </dsp:txXfrm>
    </dsp:sp>
    <dsp:sp modelId="{B3273444-7701-485E-B7F9-FF322726DB46}">
      <dsp:nvSpPr>
        <dsp:cNvPr id="0" name=""/>
        <dsp:cNvSpPr/>
      </dsp:nvSpPr>
      <dsp:spPr>
        <a:xfrm>
          <a:off x="6748107" y="660"/>
          <a:ext cx="4282606" cy="154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95" tIns="163495" rIns="163495" bIns="163495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Goals are based on the problem statements and reasonably achievable 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 the active treatment phase </a:t>
          </a:r>
        </a:p>
      </dsp:txBody>
      <dsp:txXfrm>
        <a:off x="6748107" y="660"/>
        <a:ext cx="4282606" cy="1544836"/>
      </dsp:txXfrm>
    </dsp:sp>
    <dsp:sp modelId="{2DB1AFD8-760F-43C6-A10E-3B82B8FD0CF3}">
      <dsp:nvSpPr>
        <dsp:cNvPr id="0" name=""/>
        <dsp:cNvSpPr/>
      </dsp:nvSpPr>
      <dsp:spPr>
        <a:xfrm>
          <a:off x="0" y="1931705"/>
          <a:ext cx="11030713" cy="1544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16EF4-272C-4369-837A-C525F98EDF34}">
      <dsp:nvSpPr>
        <dsp:cNvPr id="0" name=""/>
        <dsp:cNvSpPr/>
      </dsp:nvSpPr>
      <dsp:spPr>
        <a:xfrm>
          <a:off x="467312" y="2279293"/>
          <a:ext cx="849659" cy="849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2C3F1-1264-4FA3-B260-F6C4D4164D90}">
      <dsp:nvSpPr>
        <dsp:cNvPr id="0" name=""/>
        <dsp:cNvSpPr/>
      </dsp:nvSpPr>
      <dsp:spPr>
        <a:xfrm>
          <a:off x="1784285" y="1931705"/>
          <a:ext cx="4963821" cy="154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95" tIns="163495" rIns="163495" bIns="1634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Objectives: </a:t>
          </a:r>
          <a:r>
            <a:rPr lang="en-US" sz="2500" kern="1200" dirty="0"/>
            <a:t>Something that you </a:t>
          </a:r>
          <a:r>
            <a:rPr lang="en-US" sz="2500" i="1" u="none" kern="1200" dirty="0"/>
            <a:t>can</a:t>
          </a:r>
          <a:r>
            <a:rPr lang="en-US" sz="2500" kern="1200" dirty="0"/>
            <a:t> see</a:t>
          </a:r>
        </a:p>
      </dsp:txBody>
      <dsp:txXfrm>
        <a:off x="1784285" y="1931705"/>
        <a:ext cx="4963821" cy="1544836"/>
      </dsp:txXfrm>
    </dsp:sp>
    <dsp:sp modelId="{86F3006E-E147-469D-BC34-BBD211A7EE6C}">
      <dsp:nvSpPr>
        <dsp:cNvPr id="0" name=""/>
        <dsp:cNvSpPr/>
      </dsp:nvSpPr>
      <dsp:spPr>
        <a:xfrm>
          <a:off x="6748107" y="1931705"/>
          <a:ext cx="4282606" cy="154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95" tIns="163495" rIns="163495" bIns="163495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Objectives are behaviorally measurable. </a:t>
          </a:r>
        </a:p>
      </dsp:txBody>
      <dsp:txXfrm>
        <a:off x="6748107" y="1931705"/>
        <a:ext cx="4282606" cy="1544836"/>
      </dsp:txXfrm>
    </dsp:sp>
    <dsp:sp modelId="{1636A460-29BF-4692-B00C-91933A812858}">
      <dsp:nvSpPr>
        <dsp:cNvPr id="0" name=""/>
        <dsp:cNvSpPr/>
      </dsp:nvSpPr>
      <dsp:spPr>
        <a:xfrm>
          <a:off x="0" y="3863410"/>
          <a:ext cx="11030713" cy="1544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C3503-05AA-4228-B205-220ACFB23D08}">
      <dsp:nvSpPr>
        <dsp:cNvPr id="0" name=""/>
        <dsp:cNvSpPr/>
      </dsp:nvSpPr>
      <dsp:spPr>
        <a:xfrm>
          <a:off x="467312" y="4210338"/>
          <a:ext cx="849659" cy="849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0FB9A-882D-4A96-AFAF-7E9AA6437FE4}">
      <dsp:nvSpPr>
        <dsp:cNvPr id="0" name=""/>
        <dsp:cNvSpPr/>
      </dsp:nvSpPr>
      <dsp:spPr>
        <a:xfrm>
          <a:off x="1784285" y="3862750"/>
          <a:ext cx="4963821" cy="154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95" tIns="163495" rIns="163495" bIns="16349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Gold Standard: </a:t>
          </a:r>
          <a:r>
            <a:rPr lang="en-US" sz="2500" kern="1200" dirty="0"/>
            <a:t>SMART goals and objectives</a:t>
          </a:r>
        </a:p>
      </dsp:txBody>
      <dsp:txXfrm>
        <a:off x="1784285" y="3862750"/>
        <a:ext cx="4963821" cy="1544836"/>
      </dsp:txXfrm>
    </dsp:sp>
    <dsp:sp modelId="{A06E93E0-E0BA-44F1-B14A-618126161F36}">
      <dsp:nvSpPr>
        <dsp:cNvPr id="0" name=""/>
        <dsp:cNvSpPr/>
      </dsp:nvSpPr>
      <dsp:spPr>
        <a:xfrm>
          <a:off x="6748107" y="3862750"/>
          <a:ext cx="4282606" cy="1544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95" tIns="163495" rIns="163495" bIns="163495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300" kern="1200" dirty="0">
              <a:solidFill>
                <a:srgbClr val="2BBC2B"/>
              </a:solidFill>
            </a:rPr>
            <a:t> |  </a:t>
          </a:r>
          <a:r>
            <a:rPr lang="en-US" sz="1300" kern="1200" dirty="0"/>
            <a:t>Specific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300" kern="1200" dirty="0"/>
            <a:t> </a:t>
          </a:r>
          <a:r>
            <a:rPr lang="en-US" sz="1300" kern="1200" dirty="0">
              <a:solidFill>
                <a:srgbClr val="2BBC2B"/>
              </a:solidFill>
            </a:rPr>
            <a:t>| </a:t>
          </a:r>
          <a:r>
            <a:rPr lang="en-US" sz="1300" kern="1200" dirty="0"/>
            <a:t> Measurable</a:t>
          </a:r>
        </a:p>
        <a:p>
          <a:pPr marL="0" lvl="0" indent="0" algn="l" defTabSz="3084513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300" kern="1200" dirty="0"/>
            <a:t> </a:t>
          </a:r>
          <a:r>
            <a:rPr lang="en-US" sz="1300" kern="1200" dirty="0">
              <a:solidFill>
                <a:srgbClr val="2BBC2B"/>
              </a:solidFill>
            </a:rPr>
            <a:t>|</a:t>
          </a:r>
          <a:r>
            <a:rPr lang="en-US" sz="1300" kern="1200" dirty="0"/>
            <a:t>  Attainable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300" kern="1200" dirty="0">
              <a:solidFill>
                <a:srgbClr val="2BBC2B"/>
              </a:solidFill>
            </a:rPr>
            <a:t> |  </a:t>
          </a:r>
          <a:r>
            <a:rPr lang="en-US" sz="1300" kern="1200" dirty="0"/>
            <a:t>Realistic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300" kern="1200" dirty="0"/>
            <a:t> </a:t>
          </a:r>
          <a:r>
            <a:rPr lang="en-US" sz="1300" kern="1200" dirty="0">
              <a:solidFill>
                <a:srgbClr val="2BBC2B"/>
              </a:solidFill>
            </a:rPr>
            <a:t>|</a:t>
          </a:r>
          <a:r>
            <a:rPr lang="en-US" sz="1300" kern="1200" dirty="0"/>
            <a:t>  Time-bound </a:t>
          </a:r>
        </a:p>
      </dsp:txBody>
      <dsp:txXfrm>
        <a:off x="6748107" y="3862750"/>
        <a:ext cx="4282606" cy="15448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17FD4-5C83-4574-BB91-B4598E996C5D}">
      <dsp:nvSpPr>
        <dsp:cNvPr id="0" name=""/>
        <dsp:cNvSpPr/>
      </dsp:nvSpPr>
      <dsp:spPr>
        <a:xfrm>
          <a:off x="-117026" y="812666"/>
          <a:ext cx="8425847" cy="14824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B18AB-7AA2-475D-80D7-D095D6663770}">
      <dsp:nvSpPr>
        <dsp:cNvPr id="0" name=""/>
        <dsp:cNvSpPr/>
      </dsp:nvSpPr>
      <dsp:spPr>
        <a:xfrm>
          <a:off x="331413" y="1146217"/>
          <a:ext cx="815345" cy="8153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E7ECF-E151-4F38-8622-33C25C22E294}">
      <dsp:nvSpPr>
        <dsp:cNvPr id="0" name=""/>
        <dsp:cNvSpPr/>
      </dsp:nvSpPr>
      <dsp:spPr>
        <a:xfrm>
          <a:off x="1595199" y="812666"/>
          <a:ext cx="3791631" cy="148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92" tIns="156892" rIns="156892" bIns="156892" numCol="1" spcCol="1270" anchor="ctr" anchorCtr="0">
          <a:noAutofit/>
        </a:bodyPr>
        <a:lstStyle/>
        <a:p>
          <a:pPr marL="0"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Goal: </a:t>
          </a:r>
          <a:r>
            <a:rPr lang="en-US" sz="1400" kern="1200" dirty="0"/>
            <a:t>Verbalize and understanding of the need for abstinence </a:t>
          </a:r>
        </a:p>
        <a:p>
          <a:pPr marL="0"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-Improve by adding measurable amount </a:t>
          </a:r>
        </a:p>
        <a:p>
          <a:pPr marL="111125" lvl="0" indent="-55563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</a:t>
          </a:r>
          <a:r>
            <a:rPr lang="en-US" sz="1200" i="1" kern="1200" dirty="0"/>
            <a:t>ex: Increase understanding of the need of abstinence by 25%</a:t>
          </a:r>
          <a:endParaRPr lang="en-US" sz="1400" i="1" kern="1200" dirty="0"/>
        </a:p>
      </dsp:txBody>
      <dsp:txXfrm>
        <a:off x="1595199" y="812666"/>
        <a:ext cx="3791631" cy="1482446"/>
      </dsp:txXfrm>
    </dsp:sp>
    <dsp:sp modelId="{BA12CB6F-6F8E-4178-8A02-E39E2B63CDD9}">
      <dsp:nvSpPr>
        <dsp:cNvPr id="0" name=""/>
        <dsp:cNvSpPr/>
      </dsp:nvSpPr>
      <dsp:spPr>
        <a:xfrm>
          <a:off x="5222685" y="812666"/>
          <a:ext cx="3246929" cy="148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92" tIns="156892" rIns="156892" bIns="15689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Objective: Identify behaviors that led to use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Intervention: Help the client identify behaviors associated with use (Improve by adding measurable amount ex:  5 behaviors associated with use)</a:t>
          </a:r>
        </a:p>
      </dsp:txBody>
      <dsp:txXfrm>
        <a:off x="5222685" y="812666"/>
        <a:ext cx="3246929" cy="1482446"/>
      </dsp:txXfrm>
    </dsp:sp>
    <dsp:sp modelId="{AB95331F-2049-485E-9264-8CFCF65A279B}">
      <dsp:nvSpPr>
        <dsp:cNvPr id="0" name=""/>
        <dsp:cNvSpPr/>
      </dsp:nvSpPr>
      <dsp:spPr>
        <a:xfrm>
          <a:off x="-117026" y="2665724"/>
          <a:ext cx="8425847" cy="14824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CE8DF-0633-480C-B3F6-5F3F6A86D97A}">
      <dsp:nvSpPr>
        <dsp:cNvPr id="0" name=""/>
        <dsp:cNvSpPr/>
      </dsp:nvSpPr>
      <dsp:spPr>
        <a:xfrm>
          <a:off x="331413" y="2999275"/>
          <a:ext cx="815345" cy="8153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FAB70-E3B5-4F65-BD42-19608B933CE9}">
      <dsp:nvSpPr>
        <dsp:cNvPr id="0" name=""/>
        <dsp:cNvSpPr/>
      </dsp:nvSpPr>
      <dsp:spPr>
        <a:xfrm>
          <a:off x="1364288" y="2665724"/>
          <a:ext cx="3791631" cy="148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92" tIns="156892" rIns="156892" bIns="1568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Goal: </a:t>
          </a:r>
          <a:r>
            <a:rPr lang="en-US" sz="1500" kern="1200" dirty="0"/>
            <a:t>“I want to improve my short-term memory better.”.</a:t>
          </a:r>
        </a:p>
      </dsp:txBody>
      <dsp:txXfrm>
        <a:off x="1364288" y="2665724"/>
        <a:ext cx="3791631" cy="1482446"/>
      </dsp:txXfrm>
    </dsp:sp>
    <dsp:sp modelId="{AF2117BF-0B56-47DA-ADBB-81CB42094969}">
      <dsp:nvSpPr>
        <dsp:cNvPr id="0" name=""/>
        <dsp:cNvSpPr/>
      </dsp:nvSpPr>
      <dsp:spPr>
        <a:xfrm>
          <a:off x="5149427" y="2665724"/>
          <a:ext cx="3393445" cy="148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92" tIns="156892" rIns="156892" bIns="15689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Objective: Client will increase memory skills by 25%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Remain abstinent from all mood-altering substances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Report withdrawal concerns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Identify 5 peers to contact during triggering or high-risk situations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Submit to urinalysis screens</a:t>
          </a:r>
        </a:p>
      </dsp:txBody>
      <dsp:txXfrm>
        <a:off x="5149427" y="2665724"/>
        <a:ext cx="3393445" cy="1482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B6321-6915-4B9A-8BA7-2F62F1541238}">
      <dsp:nvSpPr>
        <dsp:cNvPr id="0" name=""/>
        <dsp:cNvSpPr/>
      </dsp:nvSpPr>
      <dsp:spPr>
        <a:xfrm>
          <a:off x="0" y="579"/>
          <a:ext cx="11287125" cy="13549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CBA6E-46E2-459F-84D9-2A5660E9D794}">
      <dsp:nvSpPr>
        <dsp:cNvPr id="0" name=""/>
        <dsp:cNvSpPr/>
      </dsp:nvSpPr>
      <dsp:spPr>
        <a:xfrm>
          <a:off x="409869" y="305440"/>
          <a:ext cx="745217" cy="7452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6E2EF-CD84-43FD-9F99-CCEBD0AD2619}">
      <dsp:nvSpPr>
        <dsp:cNvPr id="0" name=""/>
        <dsp:cNvSpPr/>
      </dsp:nvSpPr>
      <dsp:spPr>
        <a:xfrm>
          <a:off x="1564956" y="579"/>
          <a:ext cx="5079206" cy="135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98" tIns="143398" rIns="143398" bIns="1433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1115 Substance Use Disorder (SUD) System Reform Demonstration Clinical </a:t>
          </a:r>
        </a:p>
      </dsp:txBody>
      <dsp:txXfrm>
        <a:off x="1564956" y="579"/>
        <a:ext cx="5079206" cy="1354940"/>
      </dsp:txXfrm>
    </dsp:sp>
    <dsp:sp modelId="{058D6930-5391-4C35-B835-E534CE8A34D6}">
      <dsp:nvSpPr>
        <dsp:cNvPr id="0" name=""/>
        <dsp:cNvSpPr/>
      </dsp:nvSpPr>
      <dsp:spPr>
        <a:xfrm>
          <a:off x="6644162" y="579"/>
          <a:ext cx="4642962" cy="135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98" tIns="143398" rIns="143398" bIns="1433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3"/>
            </a:rPr>
            <a:t>DHS - 1115 SUD Trainings</a:t>
          </a:r>
          <a:endParaRPr lang="en-US" sz="2000" kern="1200" dirty="0"/>
        </a:p>
      </dsp:txBody>
      <dsp:txXfrm>
        <a:off x="6644162" y="579"/>
        <a:ext cx="4642962" cy="1354940"/>
      </dsp:txXfrm>
    </dsp:sp>
    <dsp:sp modelId="{B7BCED19-523F-4D11-8623-E4805BB27730}">
      <dsp:nvSpPr>
        <dsp:cNvPr id="0" name=""/>
        <dsp:cNvSpPr/>
      </dsp:nvSpPr>
      <dsp:spPr>
        <a:xfrm>
          <a:off x="0" y="1694254"/>
          <a:ext cx="11287125" cy="13549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327E1-A1DA-4EF7-B0D0-F2969B1340CE}">
      <dsp:nvSpPr>
        <dsp:cNvPr id="0" name=""/>
        <dsp:cNvSpPr/>
      </dsp:nvSpPr>
      <dsp:spPr>
        <a:xfrm>
          <a:off x="409869" y="1999116"/>
          <a:ext cx="745217" cy="74521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FE14D-F9DF-476E-B0BB-55B56CF4383E}">
      <dsp:nvSpPr>
        <dsp:cNvPr id="0" name=""/>
        <dsp:cNvSpPr/>
      </dsp:nvSpPr>
      <dsp:spPr>
        <a:xfrm>
          <a:off x="1564956" y="1694254"/>
          <a:ext cx="5079206" cy="135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98" tIns="143398" rIns="143398" bIns="1433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Kepro Provider Portal Registrations and Training </a:t>
          </a:r>
          <a:br>
            <a:rPr lang="en-US" sz="2000" kern="1200"/>
          </a:br>
          <a:r>
            <a:rPr lang="en-US" sz="2000" kern="1200"/>
            <a:t>(this presentation will be uploaded there)</a:t>
          </a:r>
        </a:p>
      </dsp:txBody>
      <dsp:txXfrm>
        <a:off x="1564956" y="1694254"/>
        <a:ext cx="5079206" cy="1354940"/>
      </dsp:txXfrm>
    </dsp:sp>
    <dsp:sp modelId="{5E55874F-3A99-456E-88B9-0A91730AD94C}">
      <dsp:nvSpPr>
        <dsp:cNvPr id="0" name=""/>
        <dsp:cNvSpPr/>
      </dsp:nvSpPr>
      <dsp:spPr>
        <a:xfrm>
          <a:off x="6644162" y="1694254"/>
          <a:ext cx="4642962" cy="135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98" tIns="143398" rIns="143398" bIns="1433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6"/>
            </a:rPr>
            <a:t>https://mhcp.kepro.com/training</a:t>
          </a:r>
          <a:endParaRPr lang="en-US" sz="2000" kern="1200" dirty="0"/>
        </a:p>
      </dsp:txBody>
      <dsp:txXfrm>
        <a:off x="6644162" y="1694254"/>
        <a:ext cx="4642962" cy="1354940"/>
      </dsp:txXfrm>
    </dsp:sp>
    <dsp:sp modelId="{4F4C55FD-F350-40FC-A7B0-6603CD369E32}">
      <dsp:nvSpPr>
        <dsp:cNvPr id="0" name=""/>
        <dsp:cNvSpPr/>
      </dsp:nvSpPr>
      <dsp:spPr>
        <a:xfrm>
          <a:off x="0" y="3387930"/>
          <a:ext cx="11287125" cy="13549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AB19E-1A73-43EA-8032-A45D615575AB}">
      <dsp:nvSpPr>
        <dsp:cNvPr id="0" name=""/>
        <dsp:cNvSpPr/>
      </dsp:nvSpPr>
      <dsp:spPr>
        <a:xfrm>
          <a:off x="409869" y="3692792"/>
          <a:ext cx="745217" cy="7452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9DCEC-E9B9-4AE8-943F-7913E9118AC3}">
      <dsp:nvSpPr>
        <dsp:cNvPr id="0" name=""/>
        <dsp:cNvSpPr/>
      </dsp:nvSpPr>
      <dsp:spPr>
        <a:xfrm>
          <a:off x="1564956" y="3387930"/>
          <a:ext cx="5079206" cy="135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98" tIns="143398" rIns="143398" bIns="1433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American Society of Addiction Medicine</a:t>
          </a:r>
        </a:p>
      </dsp:txBody>
      <dsp:txXfrm>
        <a:off x="1564956" y="3387930"/>
        <a:ext cx="5079206" cy="1354940"/>
      </dsp:txXfrm>
    </dsp:sp>
    <dsp:sp modelId="{C6BBE516-FC29-4C41-A9FB-9F89002E4CFC}">
      <dsp:nvSpPr>
        <dsp:cNvPr id="0" name=""/>
        <dsp:cNvSpPr/>
      </dsp:nvSpPr>
      <dsp:spPr>
        <a:xfrm>
          <a:off x="6644162" y="3387930"/>
          <a:ext cx="4642962" cy="135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98" tIns="143398" rIns="143398" bIns="1433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9"/>
            </a:rPr>
            <a:t>www.asam.org</a:t>
          </a:r>
          <a:r>
            <a:rPr lang="en-US" sz="2000" kern="1200" dirty="0"/>
            <a:t> </a:t>
          </a:r>
        </a:p>
      </dsp:txBody>
      <dsp:txXfrm>
        <a:off x="6644162" y="3387930"/>
        <a:ext cx="4642962" cy="13549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B6321-6915-4B9A-8BA7-2F62F1541238}">
      <dsp:nvSpPr>
        <dsp:cNvPr id="0" name=""/>
        <dsp:cNvSpPr/>
      </dsp:nvSpPr>
      <dsp:spPr>
        <a:xfrm>
          <a:off x="0" y="770810"/>
          <a:ext cx="11287125" cy="1423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CBA6E-46E2-459F-84D9-2A5660E9D794}">
      <dsp:nvSpPr>
        <dsp:cNvPr id="0" name=""/>
        <dsp:cNvSpPr/>
      </dsp:nvSpPr>
      <dsp:spPr>
        <a:xfrm>
          <a:off x="430468" y="1090993"/>
          <a:ext cx="782669" cy="782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6E2EF-CD84-43FD-9F99-CCEBD0AD2619}">
      <dsp:nvSpPr>
        <dsp:cNvPr id="0" name=""/>
        <dsp:cNvSpPr/>
      </dsp:nvSpPr>
      <dsp:spPr>
        <a:xfrm>
          <a:off x="1445490" y="770810"/>
          <a:ext cx="6534449" cy="142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605" tIns="150605" rIns="150605" bIns="15060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MONTHLY: </a:t>
          </a:r>
          <a:r>
            <a:rPr lang="en-US" sz="1500" kern="1200" dirty="0" err="1"/>
            <a:t>Acentra</a:t>
          </a:r>
          <a:r>
            <a:rPr lang="en-US" sz="1500" kern="1200" dirty="0"/>
            <a:t> training series on Provider Portal and other necessary topics.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Monthly: 2</a:t>
          </a:r>
          <a:r>
            <a:rPr lang="en-US" sz="1500" b="1" kern="1200" baseline="30000" dirty="0"/>
            <a:t>nd</a:t>
          </a:r>
          <a:r>
            <a:rPr lang="en-US" sz="1500" b="1" kern="1200" dirty="0"/>
            <a:t> Friday | 11:00 12:00 pm CST</a:t>
          </a:r>
        </a:p>
      </dsp:txBody>
      <dsp:txXfrm>
        <a:off x="1445490" y="770810"/>
        <a:ext cx="6534449" cy="1423035"/>
      </dsp:txXfrm>
    </dsp:sp>
    <dsp:sp modelId="{058D6930-5391-4C35-B835-E534CE8A34D6}">
      <dsp:nvSpPr>
        <dsp:cNvPr id="0" name=""/>
        <dsp:cNvSpPr/>
      </dsp:nvSpPr>
      <dsp:spPr>
        <a:xfrm>
          <a:off x="8607371" y="770810"/>
          <a:ext cx="2679753" cy="142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605" tIns="150605" rIns="150605" bIns="15060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3"/>
            </a:rPr>
            <a:t>Monthly </a:t>
          </a:r>
          <a:r>
            <a:rPr lang="en-US" sz="2000" kern="1200" dirty="0" err="1">
              <a:hlinkClick xmlns:r="http://schemas.openxmlformats.org/officeDocument/2006/relationships" r:id="rId3"/>
            </a:rPr>
            <a:t>Acentra</a:t>
          </a:r>
          <a:r>
            <a:rPr lang="en-US" sz="2000" kern="1200" dirty="0">
              <a:hlinkClick xmlns:r="http://schemas.openxmlformats.org/officeDocument/2006/relationships" r:id="rId3"/>
            </a:rPr>
            <a:t> Provider Training Link</a:t>
          </a:r>
          <a:endParaRPr lang="en-US" sz="2000" kern="1200" dirty="0"/>
        </a:p>
      </dsp:txBody>
      <dsp:txXfrm>
        <a:off x="8607371" y="770810"/>
        <a:ext cx="2679753" cy="1423035"/>
      </dsp:txXfrm>
    </dsp:sp>
    <dsp:sp modelId="{B7BCED19-523F-4D11-8623-E4805BB27730}">
      <dsp:nvSpPr>
        <dsp:cNvPr id="0" name=""/>
        <dsp:cNvSpPr/>
      </dsp:nvSpPr>
      <dsp:spPr>
        <a:xfrm>
          <a:off x="0" y="2549604"/>
          <a:ext cx="11287125" cy="14230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327E1-A1DA-4EF7-B0D0-F2969B1340CE}">
      <dsp:nvSpPr>
        <dsp:cNvPr id="0" name=""/>
        <dsp:cNvSpPr/>
      </dsp:nvSpPr>
      <dsp:spPr>
        <a:xfrm>
          <a:off x="430468" y="2869787"/>
          <a:ext cx="782669" cy="78266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FE14D-F9DF-476E-B0BB-55B56CF4383E}">
      <dsp:nvSpPr>
        <dsp:cNvPr id="0" name=""/>
        <dsp:cNvSpPr/>
      </dsp:nvSpPr>
      <dsp:spPr>
        <a:xfrm>
          <a:off x="1553119" y="2549604"/>
          <a:ext cx="7236395" cy="142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605" tIns="150605" rIns="150605" bIns="15060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QUARTERLY: 1115 SUD Lunch &amp; Learn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Current SUD topics. First topic: ASAM Overview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Quarterly: 4</a:t>
          </a:r>
          <a:r>
            <a:rPr lang="en-US" sz="1500" b="1" kern="1200" baseline="30000" dirty="0"/>
            <a:t>th</a:t>
          </a:r>
          <a:r>
            <a:rPr lang="en-US" sz="1500" b="1" kern="1200" dirty="0"/>
            <a:t> Wednesday of last month in quarter</a:t>
          </a:r>
        </a:p>
        <a:p>
          <a:pPr marL="0" lvl="0" indent="0" algn="l" defTabSz="666750"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553119" y="2549604"/>
        <a:ext cx="7236395" cy="1423035"/>
      </dsp:txXfrm>
    </dsp:sp>
    <dsp:sp modelId="{5E55874F-3A99-456E-88B9-0A91730AD94C}">
      <dsp:nvSpPr>
        <dsp:cNvPr id="0" name=""/>
        <dsp:cNvSpPr/>
      </dsp:nvSpPr>
      <dsp:spPr>
        <a:xfrm>
          <a:off x="8643702" y="2549604"/>
          <a:ext cx="2643422" cy="1423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605" tIns="150605" rIns="150605" bIns="15060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hlinkClick xmlns:r="http://schemas.openxmlformats.org/officeDocument/2006/relationships" r:id="rId6"/>
            </a:rPr>
            <a:t>Quarterly Lunch &amp; Learn Training Link</a:t>
          </a:r>
          <a:endParaRPr lang="en-US" sz="2000" kern="1200" dirty="0"/>
        </a:p>
      </dsp:txBody>
      <dsp:txXfrm>
        <a:off x="8643702" y="2549604"/>
        <a:ext cx="2643422" cy="1423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D7C84-1985-4309-B093-C3782BCF7AC5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A197F-0E91-47CA-9969-6199DB50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4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0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139AA-BB16-A44C-87CD-A56CE633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3">
            <a:extLst>
              <a:ext uri="{FF2B5EF4-FFF2-40B4-BE49-F238E27FC236}">
                <a16:creationId xmlns:a16="http://schemas.microsoft.com/office/drawing/2014/main" id="{5711D604-67EE-74ED-FEF0-F527F4C37879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7038" y="2034014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58CC38-4F3D-CE49-BA90-7417E6527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351" y="202407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391B08-5358-F8B0-6C1A-0D23896E2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350" y="237802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4D78EF-DC55-0B13-9BE2-81603ACCAB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1237" y="295483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606BAB-C895-3FFD-200B-E290C5DCD0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6550" y="294489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ECEC8A-FE5C-A8AB-20E9-BD7302321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6549" y="329884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0BE0F4-C620-61BE-C6EF-A7481F6865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30414" y="389594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30BB8B2-93C7-0F35-0324-25DA29FB3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5727" y="388600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7BCE8C1-C399-E7AB-6295-294372A838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726" y="423995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E4CE2B7-38CC-ED7E-7BE4-4FF5FF38B2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20475" y="4780520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88B7A79-2113-38DD-4F6F-D3A9FD997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5788" y="4770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BDEBA28-A70E-6F13-8E65-61D8146839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5787" y="512453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7B9722D-9E97-4EBB-780A-A028EC8C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3378" y="2017451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1561103-1FDD-4B7A-575D-83DF8530DE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8691" y="200751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DC6DCB2-C02C-42A1-0D5C-0470E11E72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88690" y="236146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A359274-5793-BA3A-B1ED-08FB5D6CD1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37577" y="293827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05ECF4-D4AF-7BC7-F88B-40F38E335D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2890" y="292833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9C4563A-02A2-7293-20C0-1A55103025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82889" y="328228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33FAAC2-136D-05BE-7B20-B8E47B70F6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36754" y="387938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8C68254-A260-6CFF-393D-C39E5E0CF1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82067" y="386944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2B38EA1-5F83-487F-4282-51847E8FBC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2066" y="422339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80626E1-06E4-B320-E33E-0DD8E1E688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26815" y="4763957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6812367-D7C2-38F8-9A08-4849CCB981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72128" y="475401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CF6663A-724A-1A82-C9AF-31F60FA8A9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2127" y="510796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3A9555C-AB4C-7329-F6EB-24B87F85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E6CDBB-044A-A9DF-1844-FE37CF26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698DD6-A4A1-3EA5-A20F-E9F3CF08A5FB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7A20C62-CC4C-38D8-EBCF-977A9003439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94456BE-BF64-0AAE-3170-6A3981BC3F94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D461C8E-FB35-6C58-E9C0-E1782F8E0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36CD3E-6861-E33D-3A44-38389D01A81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C5515E7-BE50-E87A-ED9C-5F68314D70A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8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userDrawn="1">
          <p15:clr>
            <a:srgbClr val="FBAE40"/>
          </p15:clr>
        </p15:guide>
        <p15:guide id="6" pos="76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6DAC1-24BC-F44B-B44B-9CDE8F9E0E33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46E79DA-EC67-C737-99DC-B56B640F96E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F8E0AC-72F4-DC5D-EC87-63437F9E4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41D281-83F1-F5E1-0E39-1D4BB06A064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7C44022-53F5-E0BC-B4A7-1CEA22CA5B3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57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37202" cy="387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57326" cy="4124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89131" cy="328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7"/>
            <a:ext cx="3689131" cy="288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14017CC-9C34-2A2B-421E-7552E3907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5C7364-79D9-CB46-4A77-04590E0E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3D4C26-294D-AE11-82B1-DC4DF62BF798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7FAEDA3-5457-BC08-3B3E-B21BE3D7BC9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4D59F3B-D44B-4AC6-A143-BE7C993BE05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A8865C9D-F7E2-34B9-4345-B86C048DC086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D55BB2A1-9C1E-2E2A-9BB4-7216080BDB06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E66EFB6-05B3-4C1A-BC33-CF3EA2F4E5A7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A3373166-FBC8-A83E-F2B3-D6436CCC709B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D7434470-66EA-A0B8-54E2-563A8203C440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2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E77C34-DD72-AAA9-511B-405077EB5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4342E7-0FD9-6620-5E0F-C837DC8EB49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EF439EF-E0F3-7F47-430C-B44DBCA7F25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2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2">
    <p:bg>
      <p:bgPr>
        <a:gradFill>
          <a:gsLst>
            <a:gs pos="0">
              <a:srgbClr val="B4EA54"/>
            </a:gs>
            <a:gs pos="99000">
              <a:srgbClr val="2BBC2B"/>
            </a:gs>
            <a:gs pos="60000">
              <a:srgbClr val="2BBC2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6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A26B24-018E-448C-BEBF-F0A2CE12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89E9A5-5DAC-3D60-B9AF-3ED4DA0AF3F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E66DCB3-82A1-D96A-DE8A-EE4ECEF472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E694618-EE06-FD42-0825-25A8137A1BE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09288FD-A190-F004-AB95-956AC7CB7113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E6E69119-5066-CE4A-366B-C4BD3C36A4A5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9BB22069-BA1E-9BB9-6B03-AFCB2FA31D9E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DC0A051-5ECC-5E55-87C1-3CAD7F8B7423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96C3096-2426-8BD5-9244-1861C39BC804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13AB96-7358-785F-01F1-7977813C221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1505820-3B15-3695-6A5D-7B56CA3BD8F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4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avy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BB5B04-788A-163F-7371-06D4AAF76E05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6BB3F8-AACA-3F0B-B55F-64B6A2F3B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950" y="2809876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334F9E-F1B3-9BFD-CB21-82FD5B2195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950" y="4352087"/>
            <a:ext cx="11303000" cy="163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265" y="1282565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DEB06A-2DB8-8D47-3226-F68EB520D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9BB53-62F7-43B1-CA01-C31B123F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9CE8EA-9FEB-1DE3-E240-69DC0580B11A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F28D2B-F094-3A91-2304-8340946352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917741A-75F2-2AA8-9B28-10377E63BFF2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6829D3-26EB-DC3E-CEBB-855140F45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BAC47-23E7-7A83-48EB-55497AB85B2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D788E2B-A2A5-2E0E-CC3C-AE954EFC62A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43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04AC83-6386-BDCA-2094-D73C347935F5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8E6D0F6-B3D3-FBF3-EC82-9307E14257C0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8B1489B-AB74-0D40-0C1D-AC331CF27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63BC73-CE85-E82A-41D7-5C032AED217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2CD2C-5F32-E3C5-A507-2868A985233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5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5CF8B-1025-28B0-D00E-4BF57E2182AB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0EBFEB2-8520-5542-FB38-CFA200F550FF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21DA5E3-3F9E-88DD-F2D0-AAC9905F1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6957EF-DF59-14F2-F1A2-F86A63C88FE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E8824F-72CF-711E-3589-74DDC637AD9F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9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F1EBF6-16EC-FD76-23DD-FABA77A814F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ABCF1A-0EFC-BDF5-5466-1594B1908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183C0A-1F27-0983-39D4-B54D44FA796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63E97-375D-82AA-1640-6597A5F76EE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1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04E9788-5E84-2C42-8975-B56ADFCBFBBE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F47E81B-3D00-9E79-E58C-7D8CEF1D7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B150F0-CFEC-2549-AEBB-93C18DB0B31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BF0F7B0-077A-E685-C73C-6F1C251E671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6" name="Picture 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5652F88-6A68-F7E7-A300-13BEE4427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E6C3D2-CFCC-FD9E-EC4A-5D4C02C99D62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7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CDAC96-73DE-CB29-9BBD-D91BA5C47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EE8472C-F1D6-E9E5-0C79-F1D59184D8B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598B98-988C-68E3-B822-D00E6D6C7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E2671C-C91A-1D61-2C4E-FED9C4642E1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86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Imag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316" y="5656263"/>
            <a:ext cx="4762500" cy="5875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316" y="6316616"/>
            <a:ext cx="4646884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Subtitle </a:t>
            </a:r>
            <a:r>
              <a:rPr lang="en-US">
                <a:solidFill>
                  <a:srgbClr val="2BBC2B"/>
                </a:solidFill>
              </a:rPr>
              <a:t> |  </a:t>
            </a:r>
            <a:r>
              <a:rPr lang="en-US"/>
              <a:t>Date</a:t>
            </a:r>
          </a:p>
        </p:txBody>
      </p:sp>
      <p:pic>
        <p:nvPicPr>
          <p:cNvPr id="2" name="Picture Placeholder 5" descr="A person and a baby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CAD76CD4-C329-556C-E914-0F61935B5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549817"/>
          </a:xfrm>
          <a:prstGeom prst="rect">
            <a:avLst/>
          </a:prstGeom>
        </p:spPr>
      </p:pic>
      <p:pic>
        <p:nvPicPr>
          <p:cNvPr id="5" name="Picture 4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783D5B2F-BEE0-8663-5FE4-58E75326F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701" y="6017227"/>
            <a:ext cx="2106403" cy="598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B7CC5-A7CB-7520-9D73-79082E3C1F3D}"/>
              </a:ext>
            </a:extLst>
          </p:cNvPr>
          <p:cNvSpPr txBox="1"/>
          <p:nvPr/>
        </p:nvSpPr>
        <p:spPr>
          <a:xfrm>
            <a:off x="10365132" y="5279874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  <p:pic>
        <p:nvPicPr>
          <p:cNvPr id="6" name="Picture Placeholder 5" descr="A person and a baby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EA1863A7-2F94-06C6-AA1A-3C60E4BD3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549817"/>
          </a:xfrm>
          <a:prstGeom prst="rect">
            <a:avLst/>
          </a:prstGeom>
        </p:spPr>
      </p:pic>
      <p:pic>
        <p:nvPicPr>
          <p:cNvPr id="7" name="Picture 6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F312AFC-309F-DF04-23D8-E830A16E1A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701" y="6017227"/>
            <a:ext cx="2106403" cy="598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03E2A-DDE1-C706-51FF-964B4E26166D}"/>
              </a:ext>
            </a:extLst>
          </p:cNvPr>
          <p:cNvSpPr txBox="1"/>
          <p:nvPr userDrawn="1"/>
        </p:nvSpPr>
        <p:spPr>
          <a:xfrm>
            <a:off x="10365132" y="5279874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463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Man taking adhesive note from a glass wall in an office">
            <a:extLst>
              <a:ext uri="{FF2B5EF4-FFF2-40B4-BE49-F238E27FC236}">
                <a16:creationId xmlns:a16="http://schemas.microsoft.com/office/drawing/2014/main" id="{C4205E02-318A-739F-35D7-96BC258B3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>
            <a:off x="7896723" y="1804856"/>
            <a:ext cx="4295275" cy="50488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/>
        </p:nvSpPr>
        <p:spPr>
          <a:xfrm flipV="1">
            <a:off x="-23964" y="1785817"/>
            <a:ext cx="12215962" cy="506224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1" y="2334094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2423" y="2342736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109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1453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401" y="4496269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2423" y="4504911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1109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1453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19DF36-114E-343E-0FC8-6A0013828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149A7B-124E-DB59-8700-8CC5202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1C43E-9BE0-FA1B-D586-BFD5885D370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2FCE01-07E0-A237-E749-24E9FF5E8245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Placeholder 4" descr="Man taking adhesive note from a glass wall in an office">
            <a:extLst>
              <a:ext uri="{FF2B5EF4-FFF2-40B4-BE49-F238E27FC236}">
                <a16:creationId xmlns:a16="http://schemas.microsoft.com/office/drawing/2014/main" id="{914D5FD6-4C81-3B96-40C6-62785D59B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>
            <a:off x="7896723" y="1804856"/>
            <a:ext cx="4295275" cy="5048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0B116E-92DE-0A68-3B8A-FE3475D2FC4C}"/>
              </a:ext>
            </a:extLst>
          </p:cNvPr>
          <p:cNvSpPr/>
          <p:nvPr userDrawn="1"/>
        </p:nvSpPr>
        <p:spPr>
          <a:xfrm flipV="1">
            <a:off x="-23964" y="1785817"/>
            <a:ext cx="12215962" cy="506224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528F3BE-9F6F-5333-B3A2-EEED57D4D2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84ECD3-0243-8570-9972-BDEDCA68ABB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2FD1CF5-144C-6981-13D4-F830E813ED3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4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3" descr="A person and a doctor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B356DB53-CA0A-DF45-118F-5C6C2B82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82196"/>
            <a:ext cx="4279076" cy="49758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/>
        </p:nvSpPr>
        <p:spPr>
          <a:xfrm flipV="1">
            <a:off x="12121" y="1872257"/>
            <a:ext cx="12160001" cy="497580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876" y="2607640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5898" y="2616282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24584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4928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0876" y="4769815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25898" y="4778457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4584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928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DFDF9E-0898-1DF5-B19F-BA70F52B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AC09-438F-123A-8C43-C4105948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83827D-297B-9D16-0704-3FAD6EA4B3A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04776C-35AC-032F-588B-FB19DD8D126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Placeholder 23" descr="A person and a doctor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6931190B-1751-095C-AB68-FEAE0BBCD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82196"/>
            <a:ext cx="4279076" cy="49758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F861FE-87BA-245D-5659-6CCA6912D694}"/>
              </a:ext>
            </a:extLst>
          </p:cNvPr>
          <p:cNvSpPr/>
          <p:nvPr userDrawn="1"/>
        </p:nvSpPr>
        <p:spPr>
          <a:xfrm flipV="1">
            <a:off x="12121" y="1872257"/>
            <a:ext cx="12160001" cy="497580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4A782ED-3248-F16B-06A1-0EA4D7D43E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8CDF90-00D5-F739-8788-F0DB06199B1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8EB7CC6-97A1-0F26-2624-9435BC2A014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4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4850" y="2312365"/>
            <a:ext cx="58038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pic>
        <p:nvPicPr>
          <p:cNvPr id="2" name="Picture 1" descr="A picture containing person, clothing, smile, human face&#10;&#10;Description automatically generated">
            <a:extLst>
              <a:ext uri="{FF2B5EF4-FFF2-40B4-BE49-F238E27FC236}">
                <a16:creationId xmlns:a16="http://schemas.microsoft.com/office/drawing/2014/main" id="{6C90AE67-EA40-FEC2-6BB3-765ABA1B7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3" y="1918185"/>
            <a:ext cx="5297805" cy="6858000"/>
          </a:xfrm>
          <a:prstGeom prst="rect">
            <a:avLst/>
          </a:prstGeom>
        </p:spPr>
      </p:pic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AB5DFC-B56C-CDA2-5147-015913D97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9E7EC-3998-C9FE-DCBB-3467A929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43551-D8A6-88EC-7300-9847A9300B93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80E36D-DB77-21DE-A10E-05E1BFED655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C03D3FC-8C1A-2CA8-CBE8-755EA1554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5698" y="2900658"/>
            <a:ext cx="5803051" cy="31326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454382-A519-17CB-0C91-7CD2BFCBF54F}"/>
              </a:ext>
            </a:extLst>
          </p:cNvPr>
          <p:cNvSpPr/>
          <p:nvPr userDrawn="1"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9" name="Picture 8" descr="A picture containing person, clothing, smile, human face&#10;&#10;Description automatically generated">
            <a:extLst>
              <a:ext uri="{FF2B5EF4-FFF2-40B4-BE49-F238E27FC236}">
                <a16:creationId xmlns:a16="http://schemas.microsoft.com/office/drawing/2014/main" id="{2BB37B91-3A8E-0A65-69A1-B60B3F5C1E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3" y="1918185"/>
            <a:ext cx="5297805" cy="6858000"/>
          </a:xfrm>
          <a:prstGeom prst="rect">
            <a:avLst/>
          </a:prstGeom>
        </p:spPr>
      </p:pic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9DF2C92-FB20-943A-F19E-E008FABABB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84B0C5-083F-22F3-DA2E-298E5AFF79C6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31C683-D143-43D5-A6CD-F0E4B4AE20F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0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um shot of people wearing scrubs&#10;&#10;Description automatically generated with low confidence">
            <a:extLst>
              <a:ext uri="{FF2B5EF4-FFF2-40B4-BE49-F238E27FC236}">
                <a16:creationId xmlns:a16="http://schemas.microsoft.com/office/drawing/2014/main" id="{5688C07C-52C9-C98D-4B67-0B8DE8D35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608" y="0"/>
            <a:ext cx="5711952" cy="6858000"/>
          </a:xfrm>
          <a:prstGeom prst="rect">
            <a:avLst/>
          </a:prstGeom>
        </p:spPr>
      </p:pic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32CDE7-811D-7115-193E-EEFC78DA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D49350-064E-1943-E74B-922375FC5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6115051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B94FD1-14FE-DA48-CA97-3505883AB6A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8F8DB-D942-9459-AC7C-429464C7E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602601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62B798-01CC-3F9B-69DC-58AA9DD79976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Medium shot of people wearing scrubs&#10;&#10;Description automatically generated with low confidence">
            <a:extLst>
              <a:ext uri="{FF2B5EF4-FFF2-40B4-BE49-F238E27FC236}">
                <a16:creationId xmlns:a16="http://schemas.microsoft.com/office/drawing/2014/main" id="{FAE7E722-A6F4-A890-FE01-6525C54FE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608" y="0"/>
            <a:ext cx="5711952" cy="6858000"/>
          </a:xfrm>
          <a:prstGeom prst="rect">
            <a:avLst/>
          </a:prstGeom>
        </p:spPr>
      </p:pic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511FE06-C0C2-CEC4-8FBD-4E0F4ED67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D61AE-F809-DD6B-A01B-33D13B302B7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1B8214-BE6E-572D-A1E8-3F0987FA31F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ha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A707D36-9A51-EDB2-AE9A-91B897612774}"/>
              </a:ext>
            </a:extLst>
          </p:cNvPr>
          <p:cNvSpPr/>
          <p:nvPr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C0973E-19D4-F7AD-027C-A7934D7C04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5378488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742D785B-4457-1D76-03FB-C750F9F57BBF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1330325"/>
            <a:ext cx="5954713" cy="4703763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EE95D-C013-9D48-6303-75622814E20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A68671-3111-CB26-2873-F49025F9BDAF}"/>
              </a:ext>
            </a:extLst>
          </p:cNvPr>
          <p:cNvSpPr/>
          <p:nvPr userDrawn="1"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593AF3-70C4-D3A9-7DA7-719F2E96A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63CC60-08F4-6FA3-C60C-9709A0A28D3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2FC8EFB-9DB4-44E6-8B22-AEEB01CA486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4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nly-Text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631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8288" y="1781318"/>
            <a:ext cx="3697664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97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3EB3DCC-EE6F-A9A6-AEC2-B663316B300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24914" y="2431052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A2F8CF0-4F9D-0830-6675-66DB12579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780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421EFD-FC76-991C-6C93-C5D07FCBA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9A7A8C-5A71-74BA-BFA4-151DDDD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6A2CE-8FD3-3525-0EA2-0D6A89CE5FD6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17D7CE-3546-1F93-3CD8-3866B3EE81EB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4F92508-CCDA-161F-03AF-645ED1439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61635-6232-C0A7-2B07-8E9265C59FE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0D88856-131D-7E7C-7A1E-43800B0760E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2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nly-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699" y="1276267"/>
            <a:ext cx="5157787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9111" y="1276267"/>
            <a:ext cx="5183188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1E747BB-4AB9-7BF6-A84B-477C7A247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B0DBE5-35FC-C400-B851-F445DDF0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6368DA-9F6B-9DD8-7636-298EFA0379B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AEF40F-8582-F1E7-C2E5-DE836BB0060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EDE7C15-B464-6FAB-AE3E-93B75D217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DA2404-6369-D833-DB7F-C4E588CA3F7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873DFB3-0E31-C04C-4982-2D57DC37C49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1A876D4-58FB-AA00-17F8-C72BBDB47FDB}"/>
              </a:ext>
            </a:extLst>
          </p:cNvPr>
          <p:cNvSpPr/>
          <p:nvPr/>
        </p:nvSpPr>
        <p:spPr>
          <a:xfrm>
            <a:off x="1315415" y="2024699"/>
            <a:ext cx="1941512" cy="1941512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908F18-C662-9CDC-B670-6B1916758C58}"/>
              </a:ext>
            </a:extLst>
          </p:cNvPr>
          <p:cNvSpPr/>
          <p:nvPr/>
        </p:nvSpPr>
        <p:spPr>
          <a:xfrm>
            <a:off x="5225428" y="2016125"/>
            <a:ext cx="1941512" cy="1941512"/>
          </a:xfrm>
          <a:prstGeom prst="ellipse">
            <a:avLst/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DD1BA-CCEB-FF47-C437-6F2B60CD1335}"/>
              </a:ext>
            </a:extLst>
          </p:cNvPr>
          <p:cNvSpPr/>
          <p:nvPr/>
        </p:nvSpPr>
        <p:spPr>
          <a:xfrm>
            <a:off x="8988094" y="1987218"/>
            <a:ext cx="1941512" cy="1941512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58675C9-7BC7-2EBC-08CA-32704FB03F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203" y="4365904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502" y="5004137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A99BBB-B5A7-C2CA-C94B-723B6721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3398" y="4685976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9515" y="4369215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A7C18EA-9EE6-4151-C778-3F3B7E83F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7814" y="5007448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710" y="4689287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499ABA3-3BC6-C29E-A76B-7AE0D113F3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5284" y="4375843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37FBA6D-8B04-50A8-F1B1-77D9169F25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3583" y="5014076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208317E-76F8-9623-048D-7D68D96D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17479" y="4695915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F29895-09CC-505C-8F1E-D326CEA17283}"/>
              </a:ext>
            </a:extLst>
          </p:cNvPr>
          <p:cNvCxnSpPr/>
          <p:nvPr/>
        </p:nvCxnSpPr>
        <p:spPr>
          <a:xfrm>
            <a:off x="7972725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167E80-F204-20AA-C003-867A329232B5}"/>
              </a:ext>
            </a:extLst>
          </p:cNvPr>
          <p:cNvCxnSpPr>
            <a:cxnSpLocks/>
          </p:cNvCxnSpPr>
          <p:nvPr/>
        </p:nvCxnSpPr>
        <p:spPr>
          <a:xfrm>
            <a:off x="4140780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D3CFAB-7016-E8BC-CA35-CE6948394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A5A856-C23F-5CFE-0AA9-503EB212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5AABF1-AE8C-E421-67AB-E35A42B16298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3DC57AF-2B0F-F8FD-3F2C-F49887FC85A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96EDC69C-C5C7-4AD2-E5A4-46DB9EA6D2BF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1801372" y="2616009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4" name="Online Image Placeholder 12">
            <a:extLst>
              <a:ext uri="{FF2B5EF4-FFF2-40B4-BE49-F238E27FC236}">
                <a16:creationId xmlns:a16="http://schemas.microsoft.com/office/drawing/2014/main" id="{1D77BA23-C851-0E16-BB24-3C0292319465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5713060" y="2616009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5" name="Online Image Placeholder 12">
            <a:extLst>
              <a:ext uri="{FF2B5EF4-FFF2-40B4-BE49-F238E27FC236}">
                <a16:creationId xmlns:a16="http://schemas.microsoft.com/office/drawing/2014/main" id="{82325BF3-D9BE-35B9-6367-A3EFBCFD211F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9477141" y="264491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907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5" pos="7680">
          <p15:clr>
            <a:srgbClr val="FBAE40"/>
          </p15:clr>
        </p15:guide>
        <p15:guide id="6" orient="horz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37E3884-3307-87A8-0CF6-70454120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8D85A-0F4B-D032-9ACD-11B57CAF05EE}"/>
              </a:ext>
            </a:extLst>
          </p:cNvPr>
          <p:cNvSpPr/>
          <p:nvPr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F4A727-21A3-1106-44C9-4960BB0E3311}"/>
              </a:ext>
            </a:extLst>
          </p:cNvPr>
          <p:cNvSpPr/>
          <p:nvPr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8450E-9056-EBF3-D94C-FEC4E652F62C}"/>
              </a:ext>
            </a:extLst>
          </p:cNvPr>
          <p:cNvSpPr/>
          <p:nvPr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42665-A6C3-F1A2-8215-4D58AE010971}"/>
              </a:ext>
            </a:extLst>
          </p:cNvPr>
          <p:cNvSpPr/>
          <p:nvPr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D04918-3012-AC99-FB69-F1AD43A68BF8}"/>
              </a:ext>
            </a:extLst>
          </p:cNvPr>
          <p:cNvSpPr/>
          <p:nvPr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E8BFAD-5732-CB77-5D38-26ABF18EDD34}"/>
              </a:ext>
            </a:extLst>
          </p:cNvPr>
          <p:cNvSpPr/>
          <p:nvPr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2033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0230" y="2514174"/>
            <a:ext cx="231696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32033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5B7350-49B8-77A5-7DCA-737C5F65E0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595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8FF34D-2E1A-5C19-6C64-99DB15EFBC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6793" y="2514174"/>
            <a:ext cx="2303718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CB5B91-6179-D7D5-AFFD-EFB426FC5E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58595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199B4B-C8F1-6099-AEA8-F009F75AEC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8601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9E814F-E75F-0C4F-1E03-D14AD23B9A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86799" y="2514174"/>
            <a:ext cx="230702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06DA5F-CA03-3CFE-8876-95FCCF9923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01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703C900-E3A4-CA6C-54CB-A09E68467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9E74E8-8125-2383-ED41-62D57388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F0DA4A-AC5C-2B93-2411-9C1191BBAB2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449F18-37C8-748C-18D8-EC3CBB1B5BD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C17FD326-7388-4F26-4F9A-BCE5C1058782}"/>
              </a:ext>
            </a:extLst>
          </p:cNvPr>
          <p:cNvSpPr/>
          <p:nvPr userDrawn="1"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7BF48-43FF-71D6-D6D1-8E7D3B6300AA}"/>
              </a:ext>
            </a:extLst>
          </p:cNvPr>
          <p:cNvSpPr/>
          <p:nvPr userDrawn="1"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863C87-AE12-B7A8-0C59-8364F52C48BB}"/>
              </a:ext>
            </a:extLst>
          </p:cNvPr>
          <p:cNvSpPr/>
          <p:nvPr userDrawn="1"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1DD55F-37EB-953B-5B0F-29A1F94AC9D0}"/>
              </a:ext>
            </a:extLst>
          </p:cNvPr>
          <p:cNvSpPr/>
          <p:nvPr userDrawn="1"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B5445-5234-3750-41B3-6B7A0AB15230}"/>
              </a:ext>
            </a:extLst>
          </p:cNvPr>
          <p:cNvSpPr/>
          <p:nvPr userDrawn="1"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8D7AF-FBED-F38C-4113-D3DB14F88239}"/>
              </a:ext>
            </a:extLst>
          </p:cNvPr>
          <p:cNvSpPr/>
          <p:nvPr userDrawn="1"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912C78-6610-3704-1301-2FDE136A2E86}"/>
              </a:ext>
            </a:extLst>
          </p:cNvPr>
          <p:cNvSpPr/>
          <p:nvPr userDrawn="1"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1299F0-2415-D500-41D7-71792FD13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6A125-1CDC-ABFC-7FD8-13EF0AC9992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4B4ED807-B5CE-29DA-2E8C-3E630F626FA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26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7680" userDrawn="1">
          <p15:clr>
            <a:srgbClr val="FBAE40"/>
          </p15:clr>
        </p15:guide>
        <p15:guide id="8" orient="horz" pos="268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F0D3F97-A7F6-3833-F58D-7767259772D2}"/>
              </a:ext>
            </a:extLst>
          </p:cNvPr>
          <p:cNvGrpSpPr/>
          <p:nvPr/>
        </p:nvGrpSpPr>
        <p:grpSpPr>
          <a:xfrm>
            <a:off x="6556772" y="3120629"/>
            <a:ext cx="471488" cy="1397794"/>
            <a:chOff x="6556772" y="3120629"/>
            <a:chExt cx="471488" cy="1397794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ECC7888-DC70-FD38-A05C-BC86BC8D9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772" y="3120629"/>
              <a:ext cx="471488" cy="1397794"/>
            </a:xfrm>
            <a:custGeom>
              <a:avLst/>
              <a:gdLst>
                <a:gd name="T0" fmla="*/ 107 w 167"/>
                <a:gd name="T1" fmla="*/ 26 h 496"/>
                <a:gd name="T2" fmla="*/ 133 w 167"/>
                <a:gd name="T3" fmla="*/ 150 h 496"/>
                <a:gd name="T4" fmla="*/ 94 w 167"/>
                <a:gd name="T5" fmla="*/ 301 h 496"/>
                <a:gd name="T6" fmla="*/ 80 w 167"/>
                <a:gd name="T7" fmla="*/ 326 h 496"/>
                <a:gd name="T8" fmla="*/ 80 w 167"/>
                <a:gd name="T9" fmla="*/ 326 h 496"/>
                <a:gd name="T10" fmla="*/ 4 w 167"/>
                <a:gd name="T11" fmla="*/ 469 h 496"/>
                <a:gd name="T12" fmla="*/ 11 w 167"/>
                <a:gd name="T13" fmla="*/ 492 h 496"/>
                <a:gd name="T14" fmla="*/ 34 w 167"/>
                <a:gd name="T15" fmla="*/ 485 h 496"/>
                <a:gd name="T16" fmla="*/ 137 w 167"/>
                <a:gd name="T17" fmla="*/ 292 h 496"/>
                <a:gd name="T18" fmla="*/ 108 w 167"/>
                <a:gd name="T19" fmla="*/ 292 h 496"/>
                <a:gd name="T20" fmla="*/ 108 w 167"/>
                <a:gd name="T21" fmla="*/ 309 h 496"/>
                <a:gd name="T22" fmla="*/ 123 w 167"/>
                <a:gd name="T23" fmla="*/ 317 h 496"/>
                <a:gd name="T24" fmla="*/ 166 w 167"/>
                <a:gd name="T25" fmla="*/ 150 h 496"/>
                <a:gd name="T26" fmla="*/ 138 w 167"/>
                <a:gd name="T27" fmla="*/ 13 h 496"/>
                <a:gd name="T28" fmla="*/ 116 w 167"/>
                <a:gd name="T29" fmla="*/ 4 h 496"/>
                <a:gd name="T30" fmla="*/ 107 w 167"/>
                <a:gd name="T31" fmla="*/ 2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7" h="496">
                  <a:moveTo>
                    <a:pt x="107" y="26"/>
                  </a:moveTo>
                  <a:cubicBezTo>
                    <a:pt x="124" y="64"/>
                    <a:pt x="133" y="106"/>
                    <a:pt x="133" y="150"/>
                  </a:cubicBezTo>
                  <a:cubicBezTo>
                    <a:pt x="133" y="205"/>
                    <a:pt x="118" y="256"/>
                    <a:pt x="94" y="301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4" y="469"/>
                    <a:pt x="4" y="469"/>
                    <a:pt x="4" y="469"/>
                  </a:cubicBezTo>
                  <a:cubicBezTo>
                    <a:pt x="0" y="477"/>
                    <a:pt x="3" y="487"/>
                    <a:pt x="11" y="492"/>
                  </a:cubicBezTo>
                  <a:cubicBezTo>
                    <a:pt x="20" y="496"/>
                    <a:pt x="30" y="493"/>
                    <a:pt x="34" y="485"/>
                  </a:cubicBezTo>
                  <a:cubicBezTo>
                    <a:pt x="137" y="292"/>
                    <a:pt x="137" y="292"/>
                    <a:pt x="137" y="292"/>
                  </a:cubicBezTo>
                  <a:cubicBezTo>
                    <a:pt x="108" y="292"/>
                    <a:pt x="108" y="292"/>
                    <a:pt x="108" y="292"/>
                  </a:cubicBezTo>
                  <a:cubicBezTo>
                    <a:pt x="108" y="309"/>
                    <a:pt x="108" y="309"/>
                    <a:pt x="108" y="309"/>
                  </a:cubicBezTo>
                  <a:cubicBezTo>
                    <a:pt x="123" y="317"/>
                    <a:pt x="123" y="317"/>
                    <a:pt x="123" y="317"/>
                  </a:cubicBezTo>
                  <a:cubicBezTo>
                    <a:pt x="151" y="268"/>
                    <a:pt x="167" y="211"/>
                    <a:pt x="166" y="150"/>
                  </a:cubicBezTo>
                  <a:cubicBezTo>
                    <a:pt x="166" y="101"/>
                    <a:pt x="156" y="55"/>
                    <a:pt x="138" y="13"/>
                  </a:cubicBezTo>
                  <a:cubicBezTo>
                    <a:pt x="134" y="4"/>
                    <a:pt x="124" y="0"/>
                    <a:pt x="116" y="4"/>
                  </a:cubicBezTo>
                  <a:cubicBezTo>
                    <a:pt x="107" y="8"/>
                    <a:pt x="103" y="18"/>
                    <a:pt x="107" y="26"/>
                  </a:cubicBezTo>
                </a:path>
              </a:pathLst>
            </a:custGeom>
            <a:solidFill>
              <a:srgbClr val="ACF2E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C123E-6C63-969D-4417-80C625060BAE}"/>
                </a:ext>
              </a:extLst>
            </p:cNvPr>
            <p:cNvSpPr/>
            <p:nvPr/>
          </p:nvSpPr>
          <p:spPr>
            <a:xfrm rot="1606979">
              <a:off x="6851767" y="3921081"/>
              <a:ext cx="72633" cy="91607"/>
            </a:xfrm>
            <a:prstGeom prst="rect">
              <a:avLst/>
            </a:prstGeom>
            <a:solidFill>
              <a:srgbClr val="AC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10DF39-4250-BB61-B66E-85D74D07ACF0}"/>
              </a:ext>
            </a:extLst>
          </p:cNvPr>
          <p:cNvGrpSpPr/>
          <p:nvPr/>
        </p:nvGrpSpPr>
        <p:grpSpPr>
          <a:xfrm>
            <a:off x="4701779" y="2222898"/>
            <a:ext cx="2684860" cy="2589609"/>
            <a:chOff x="4237038" y="1820863"/>
            <a:chExt cx="3579813" cy="3452812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3F36824-D0B6-3C04-1547-E9569ACBD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084763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3 w 16"/>
                <a:gd name="T11" fmla="*/ 2 h 16"/>
                <a:gd name="T12" fmla="*/ 0 w 16"/>
                <a:gd name="T13" fmla="*/ 8 h 16"/>
                <a:gd name="T14" fmla="*/ 3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3" y="15"/>
                    <a:pt x="14" y="14"/>
                  </a:cubicBezTo>
                  <a:cubicBezTo>
                    <a:pt x="16" y="12"/>
                    <a:pt x="16" y="10"/>
                    <a:pt x="16" y="8"/>
                  </a:cubicBezTo>
                  <a:cubicBezTo>
                    <a:pt x="16" y="6"/>
                    <a:pt x="16" y="4"/>
                    <a:pt x="14" y="2"/>
                  </a:cubicBezTo>
                  <a:cubicBezTo>
                    <a:pt x="13" y="1"/>
                    <a:pt x="10" y="0"/>
                    <a:pt x="8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3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408F3F1-FAC5-11EE-42C9-0BF054F74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7038" y="1820863"/>
              <a:ext cx="3579813" cy="3392487"/>
            </a:xfrm>
            <a:custGeom>
              <a:avLst/>
              <a:gdLst>
                <a:gd name="T0" fmla="*/ 687 w 952"/>
                <a:gd name="T1" fmla="*/ 886 h 902"/>
                <a:gd name="T2" fmla="*/ 753 w 952"/>
                <a:gd name="T3" fmla="*/ 844 h 902"/>
                <a:gd name="T4" fmla="*/ 783 w 952"/>
                <a:gd name="T5" fmla="*/ 819 h 902"/>
                <a:gd name="T6" fmla="*/ 811 w 952"/>
                <a:gd name="T7" fmla="*/ 792 h 902"/>
                <a:gd name="T8" fmla="*/ 837 w 952"/>
                <a:gd name="T9" fmla="*/ 763 h 902"/>
                <a:gd name="T10" fmla="*/ 860 w 952"/>
                <a:gd name="T11" fmla="*/ 731 h 902"/>
                <a:gd name="T12" fmla="*/ 880 w 952"/>
                <a:gd name="T13" fmla="*/ 698 h 902"/>
                <a:gd name="T14" fmla="*/ 897 w 952"/>
                <a:gd name="T15" fmla="*/ 663 h 902"/>
                <a:gd name="T16" fmla="*/ 912 w 952"/>
                <a:gd name="T17" fmla="*/ 626 h 902"/>
                <a:gd name="T18" fmla="*/ 923 w 952"/>
                <a:gd name="T19" fmla="*/ 589 h 902"/>
                <a:gd name="T20" fmla="*/ 930 w 952"/>
                <a:gd name="T21" fmla="*/ 551 h 902"/>
                <a:gd name="T22" fmla="*/ 935 w 952"/>
                <a:gd name="T23" fmla="*/ 512 h 902"/>
                <a:gd name="T24" fmla="*/ 936 w 952"/>
                <a:gd name="T25" fmla="*/ 473 h 902"/>
                <a:gd name="T26" fmla="*/ 934 w 952"/>
                <a:gd name="T27" fmla="*/ 434 h 902"/>
                <a:gd name="T28" fmla="*/ 929 w 952"/>
                <a:gd name="T29" fmla="*/ 395 h 902"/>
                <a:gd name="T30" fmla="*/ 921 w 952"/>
                <a:gd name="T31" fmla="*/ 357 h 902"/>
                <a:gd name="T32" fmla="*/ 909 w 952"/>
                <a:gd name="T33" fmla="*/ 320 h 902"/>
                <a:gd name="T34" fmla="*/ 894 w 952"/>
                <a:gd name="T35" fmla="*/ 284 h 902"/>
                <a:gd name="T36" fmla="*/ 876 w 952"/>
                <a:gd name="T37" fmla="*/ 249 h 902"/>
                <a:gd name="T38" fmla="*/ 867 w 952"/>
                <a:gd name="T39" fmla="*/ 218 h 902"/>
                <a:gd name="T40" fmla="*/ 843 w 952"/>
                <a:gd name="T41" fmla="*/ 186 h 902"/>
                <a:gd name="T42" fmla="*/ 817 w 952"/>
                <a:gd name="T43" fmla="*/ 156 h 902"/>
                <a:gd name="T44" fmla="*/ 788 w 952"/>
                <a:gd name="T45" fmla="*/ 117 h 902"/>
                <a:gd name="T46" fmla="*/ 757 w 952"/>
                <a:gd name="T47" fmla="*/ 92 h 902"/>
                <a:gd name="T48" fmla="*/ 723 w 952"/>
                <a:gd name="T49" fmla="*/ 69 h 902"/>
                <a:gd name="T50" fmla="*/ 688 w 952"/>
                <a:gd name="T51" fmla="*/ 50 h 902"/>
                <a:gd name="T52" fmla="*/ 651 w 952"/>
                <a:gd name="T53" fmla="*/ 33 h 902"/>
                <a:gd name="T54" fmla="*/ 613 w 952"/>
                <a:gd name="T55" fmla="*/ 20 h 902"/>
                <a:gd name="T56" fmla="*/ 573 w 952"/>
                <a:gd name="T57" fmla="*/ 10 h 902"/>
                <a:gd name="T58" fmla="*/ 534 w 952"/>
                <a:gd name="T59" fmla="*/ 4 h 902"/>
                <a:gd name="T60" fmla="*/ 493 w 952"/>
                <a:gd name="T61" fmla="*/ 1 h 902"/>
                <a:gd name="T62" fmla="*/ 453 w 952"/>
                <a:gd name="T63" fmla="*/ 1 h 902"/>
                <a:gd name="T64" fmla="*/ 406 w 952"/>
                <a:gd name="T65" fmla="*/ 13 h 902"/>
                <a:gd name="T66" fmla="*/ 367 w 952"/>
                <a:gd name="T67" fmla="*/ 21 h 902"/>
                <a:gd name="T68" fmla="*/ 329 w 952"/>
                <a:gd name="T69" fmla="*/ 32 h 902"/>
                <a:gd name="T70" fmla="*/ 292 w 952"/>
                <a:gd name="T71" fmla="*/ 46 h 902"/>
                <a:gd name="T72" fmla="*/ 256 w 952"/>
                <a:gd name="T73" fmla="*/ 63 h 902"/>
                <a:gd name="T74" fmla="*/ 222 w 952"/>
                <a:gd name="T75" fmla="*/ 83 h 902"/>
                <a:gd name="T76" fmla="*/ 189 w 952"/>
                <a:gd name="T77" fmla="*/ 106 h 902"/>
                <a:gd name="T78" fmla="*/ 159 w 952"/>
                <a:gd name="T79" fmla="*/ 132 h 902"/>
                <a:gd name="T80" fmla="*/ 142 w 952"/>
                <a:gd name="T81" fmla="*/ 160 h 902"/>
                <a:gd name="T82" fmla="*/ 116 w 952"/>
                <a:gd name="T83" fmla="*/ 189 h 902"/>
                <a:gd name="T84" fmla="*/ 93 w 952"/>
                <a:gd name="T85" fmla="*/ 221 h 902"/>
                <a:gd name="T86" fmla="*/ 73 w 952"/>
                <a:gd name="T87" fmla="*/ 254 h 902"/>
                <a:gd name="T88" fmla="*/ 56 w 952"/>
                <a:gd name="T89" fmla="*/ 289 h 902"/>
                <a:gd name="T90" fmla="*/ 41 w 952"/>
                <a:gd name="T91" fmla="*/ 325 h 902"/>
                <a:gd name="T92" fmla="*/ 30 w 952"/>
                <a:gd name="T93" fmla="*/ 363 h 902"/>
                <a:gd name="T94" fmla="*/ 17 w 952"/>
                <a:gd name="T95" fmla="*/ 439 h 902"/>
                <a:gd name="T96" fmla="*/ 16 w 952"/>
                <a:gd name="T97" fmla="*/ 478 h 902"/>
                <a:gd name="T98" fmla="*/ 17 w 952"/>
                <a:gd name="T99" fmla="*/ 517 h 902"/>
                <a:gd name="T100" fmla="*/ 22 w 952"/>
                <a:gd name="T101" fmla="*/ 556 h 902"/>
                <a:gd name="T102" fmla="*/ 21 w 952"/>
                <a:gd name="T103" fmla="*/ 589 h 902"/>
                <a:gd name="T104" fmla="*/ 27 w 952"/>
                <a:gd name="T105" fmla="*/ 637 h 902"/>
                <a:gd name="T106" fmla="*/ 42 w 952"/>
                <a:gd name="T107" fmla="*/ 674 h 902"/>
                <a:gd name="T108" fmla="*/ 61 w 952"/>
                <a:gd name="T109" fmla="*/ 710 h 902"/>
                <a:gd name="T110" fmla="*/ 82 w 952"/>
                <a:gd name="T111" fmla="*/ 745 h 902"/>
                <a:gd name="T112" fmla="*/ 106 w 952"/>
                <a:gd name="T113" fmla="*/ 777 h 902"/>
                <a:gd name="T114" fmla="*/ 133 w 952"/>
                <a:gd name="T115" fmla="*/ 807 h 902"/>
                <a:gd name="T116" fmla="*/ 162 w 952"/>
                <a:gd name="T117" fmla="*/ 835 h 902"/>
                <a:gd name="T118" fmla="*/ 205 w 952"/>
                <a:gd name="T119" fmla="*/ 859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2" h="902">
                  <a:moveTo>
                    <a:pt x="687" y="886"/>
                  </a:moveTo>
                  <a:cubicBezTo>
                    <a:pt x="687" y="886"/>
                    <a:pt x="687" y="886"/>
                    <a:pt x="687" y="886"/>
                  </a:cubicBezTo>
                  <a:cubicBezTo>
                    <a:pt x="683" y="888"/>
                    <a:pt x="682" y="893"/>
                    <a:pt x="684" y="897"/>
                  </a:cubicBezTo>
                  <a:cubicBezTo>
                    <a:pt x="686" y="901"/>
                    <a:pt x="691" y="902"/>
                    <a:pt x="695" y="900"/>
                  </a:cubicBezTo>
                  <a:cubicBezTo>
                    <a:pt x="695" y="900"/>
                    <a:pt x="695" y="900"/>
                    <a:pt x="695" y="900"/>
                  </a:cubicBezTo>
                  <a:cubicBezTo>
                    <a:pt x="699" y="898"/>
                    <a:pt x="700" y="893"/>
                    <a:pt x="698" y="889"/>
                  </a:cubicBezTo>
                  <a:cubicBezTo>
                    <a:pt x="696" y="885"/>
                    <a:pt x="691" y="884"/>
                    <a:pt x="687" y="886"/>
                  </a:cubicBezTo>
                  <a:close/>
                  <a:moveTo>
                    <a:pt x="721" y="866"/>
                  </a:moveTo>
                  <a:cubicBezTo>
                    <a:pt x="721" y="866"/>
                    <a:pt x="721" y="866"/>
                    <a:pt x="721" y="866"/>
                  </a:cubicBezTo>
                  <a:cubicBezTo>
                    <a:pt x="717" y="869"/>
                    <a:pt x="716" y="874"/>
                    <a:pt x="719" y="877"/>
                  </a:cubicBezTo>
                  <a:cubicBezTo>
                    <a:pt x="721" y="881"/>
                    <a:pt x="726" y="882"/>
                    <a:pt x="730" y="880"/>
                  </a:cubicBezTo>
                  <a:cubicBezTo>
                    <a:pt x="733" y="878"/>
                    <a:pt x="734" y="873"/>
                    <a:pt x="732" y="869"/>
                  </a:cubicBezTo>
                  <a:cubicBezTo>
                    <a:pt x="730" y="865"/>
                    <a:pt x="725" y="864"/>
                    <a:pt x="721" y="866"/>
                  </a:cubicBezTo>
                  <a:close/>
                  <a:moveTo>
                    <a:pt x="753" y="844"/>
                  </a:moveTo>
                  <a:cubicBezTo>
                    <a:pt x="753" y="844"/>
                    <a:pt x="753" y="844"/>
                    <a:pt x="753" y="844"/>
                  </a:cubicBezTo>
                  <a:cubicBezTo>
                    <a:pt x="750" y="847"/>
                    <a:pt x="749" y="852"/>
                    <a:pt x="752" y="855"/>
                  </a:cubicBezTo>
                  <a:cubicBezTo>
                    <a:pt x="754" y="859"/>
                    <a:pt x="759" y="860"/>
                    <a:pt x="763" y="857"/>
                  </a:cubicBezTo>
                  <a:cubicBezTo>
                    <a:pt x="766" y="854"/>
                    <a:pt x="767" y="849"/>
                    <a:pt x="764" y="846"/>
                  </a:cubicBezTo>
                  <a:cubicBezTo>
                    <a:pt x="762" y="842"/>
                    <a:pt x="757" y="842"/>
                    <a:pt x="753" y="844"/>
                  </a:cubicBezTo>
                  <a:close/>
                  <a:moveTo>
                    <a:pt x="783" y="819"/>
                  </a:moveTo>
                  <a:cubicBezTo>
                    <a:pt x="783" y="819"/>
                    <a:pt x="783" y="819"/>
                    <a:pt x="783" y="819"/>
                  </a:cubicBezTo>
                  <a:cubicBezTo>
                    <a:pt x="780" y="822"/>
                    <a:pt x="780" y="827"/>
                    <a:pt x="783" y="831"/>
                  </a:cubicBezTo>
                  <a:cubicBezTo>
                    <a:pt x="786" y="834"/>
                    <a:pt x="791" y="834"/>
                    <a:pt x="794" y="831"/>
                  </a:cubicBezTo>
                  <a:cubicBezTo>
                    <a:pt x="794" y="831"/>
                    <a:pt x="794" y="831"/>
                    <a:pt x="794" y="831"/>
                  </a:cubicBezTo>
                  <a:cubicBezTo>
                    <a:pt x="797" y="828"/>
                    <a:pt x="798" y="823"/>
                    <a:pt x="795" y="820"/>
                  </a:cubicBezTo>
                  <a:cubicBezTo>
                    <a:pt x="792" y="817"/>
                    <a:pt x="787" y="816"/>
                    <a:pt x="783" y="819"/>
                  </a:cubicBezTo>
                  <a:close/>
                  <a:moveTo>
                    <a:pt x="811" y="792"/>
                  </a:moveTo>
                  <a:cubicBezTo>
                    <a:pt x="811" y="792"/>
                    <a:pt x="811" y="792"/>
                    <a:pt x="811" y="792"/>
                  </a:cubicBezTo>
                  <a:cubicBezTo>
                    <a:pt x="808" y="795"/>
                    <a:pt x="808" y="800"/>
                    <a:pt x="812" y="803"/>
                  </a:cubicBezTo>
                  <a:cubicBezTo>
                    <a:pt x="815" y="806"/>
                    <a:pt x="820" y="806"/>
                    <a:pt x="823" y="803"/>
                  </a:cubicBezTo>
                  <a:cubicBezTo>
                    <a:pt x="823" y="803"/>
                    <a:pt x="823" y="803"/>
                    <a:pt x="823" y="803"/>
                  </a:cubicBezTo>
                  <a:cubicBezTo>
                    <a:pt x="826" y="800"/>
                    <a:pt x="826" y="795"/>
                    <a:pt x="823" y="792"/>
                  </a:cubicBezTo>
                  <a:cubicBezTo>
                    <a:pt x="819" y="789"/>
                    <a:pt x="814" y="789"/>
                    <a:pt x="811" y="792"/>
                  </a:cubicBezTo>
                  <a:close/>
                  <a:moveTo>
                    <a:pt x="837" y="763"/>
                  </a:moveTo>
                  <a:cubicBezTo>
                    <a:pt x="837" y="763"/>
                    <a:pt x="837" y="763"/>
                    <a:pt x="837" y="763"/>
                  </a:cubicBezTo>
                  <a:cubicBezTo>
                    <a:pt x="834" y="766"/>
                    <a:pt x="835" y="771"/>
                    <a:pt x="838" y="774"/>
                  </a:cubicBezTo>
                  <a:cubicBezTo>
                    <a:pt x="842" y="777"/>
                    <a:pt x="847" y="776"/>
                    <a:pt x="849" y="773"/>
                  </a:cubicBezTo>
                  <a:cubicBezTo>
                    <a:pt x="849" y="773"/>
                    <a:pt x="849" y="773"/>
                    <a:pt x="849" y="773"/>
                  </a:cubicBezTo>
                  <a:cubicBezTo>
                    <a:pt x="852" y="769"/>
                    <a:pt x="852" y="764"/>
                    <a:pt x="848" y="761"/>
                  </a:cubicBezTo>
                  <a:cubicBezTo>
                    <a:pt x="845" y="759"/>
                    <a:pt x="840" y="759"/>
                    <a:pt x="837" y="763"/>
                  </a:cubicBezTo>
                  <a:close/>
                  <a:moveTo>
                    <a:pt x="860" y="731"/>
                  </a:moveTo>
                  <a:cubicBezTo>
                    <a:pt x="860" y="731"/>
                    <a:pt x="860" y="731"/>
                    <a:pt x="860" y="731"/>
                  </a:cubicBezTo>
                  <a:cubicBezTo>
                    <a:pt x="857" y="735"/>
                    <a:pt x="858" y="740"/>
                    <a:pt x="862" y="742"/>
                  </a:cubicBezTo>
                  <a:cubicBezTo>
                    <a:pt x="866" y="745"/>
                    <a:pt x="871" y="744"/>
                    <a:pt x="873" y="740"/>
                  </a:cubicBezTo>
                  <a:cubicBezTo>
                    <a:pt x="873" y="740"/>
                    <a:pt x="873" y="740"/>
                    <a:pt x="873" y="740"/>
                  </a:cubicBezTo>
                  <a:cubicBezTo>
                    <a:pt x="876" y="736"/>
                    <a:pt x="875" y="731"/>
                    <a:pt x="871" y="729"/>
                  </a:cubicBezTo>
                  <a:cubicBezTo>
                    <a:pt x="867" y="726"/>
                    <a:pt x="862" y="727"/>
                    <a:pt x="860" y="731"/>
                  </a:cubicBezTo>
                  <a:close/>
                  <a:moveTo>
                    <a:pt x="880" y="698"/>
                  </a:moveTo>
                  <a:cubicBezTo>
                    <a:pt x="880" y="698"/>
                    <a:pt x="880" y="698"/>
                    <a:pt x="880" y="698"/>
                  </a:cubicBezTo>
                  <a:cubicBezTo>
                    <a:pt x="878" y="702"/>
                    <a:pt x="879" y="706"/>
                    <a:pt x="883" y="709"/>
                  </a:cubicBezTo>
                  <a:cubicBezTo>
                    <a:pt x="887" y="711"/>
                    <a:pt x="892" y="709"/>
                    <a:pt x="894" y="705"/>
                  </a:cubicBezTo>
                  <a:cubicBezTo>
                    <a:pt x="894" y="705"/>
                    <a:pt x="894" y="705"/>
                    <a:pt x="894" y="705"/>
                  </a:cubicBezTo>
                  <a:cubicBezTo>
                    <a:pt x="896" y="701"/>
                    <a:pt x="895" y="697"/>
                    <a:pt x="891" y="694"/>
                  </a:cubicBezTo>
                  <a:cubicBezTo>
                    <a:pt x="887" y="692"/>
                    <a:pt x="882" y="694"/>
                    <a:pt x="880" y="698"/>
                  </a:cubicBezTo>
                  <a:close/>
                  <a:moveTo>
                    <a:pt x="897" y="663"/>
                  </a:moveTo>
                  <a:cubicBezTo>
                    <a:pt x="897" y="663"/>
                    <a:pt x="897" y="663"/>
                    <a:pt x="897" y="663"/>
                  </a:cubicBezTo>
                  <a:cubicBezTo>
                    <a:pt x="895" y="667"/>
                    <a:pt x="897" y="671"/>
                    <a:pt x="901" y="673"/>
                  </a:cubicBezTo>
                  <a:cubicBezTo>
                    <a:pt x="905" y="675"/>
                    <a:pt x="910" y="673"/>
                    <a:pt x="912" y="669"/>
                  </a:cubicBezTo>
                  <a:cubicBezTo>
                    <a:pt x="912" y="669"/>
                    <a:pt x="912" y="669"/>
                    <a:pt x="912" y="669"/>
                  </a:cubicBezTo>
                  <a:cubicBezTo>
                    <a:pt x="914" y="665"/>
                    <a:pt x="912" y="660"/>
                    <a:pt x="908" y="659"/>
                  </a:cubicBezTo>
                  <a:cubicBezTo>
                    <a:pt x="904" y="657"/>
                    <a:pt x="899" y="659"/>
                    <a:pt x="897" y="663"/>
                  </a:cubicBezTo>
                  <a:close/>
                  <a:moveTo>
                    <a:pt x="912" y="626"/>
                  </a:moveTo>
                  <a:cubicBezTo>
                    <a:pt x="912" y="626"/>
                    <a:pt x="912" y="626"/>
                    <a:pt x="912" y="626"/>
                  </a:cubicBezTo>
                  <a:cubicBezTo>
                    <a:pt x="910" y="630"/>
                    <a:pt x="912" y="635"/>
                    <a:pt x="916" y="636"/>
                  </a:cubicBezTo>
                  <a:cubicBezTo>
                    <a:pt x="921" y="638"/>
                    <a:pt x="925" y="636"/>
                    <a:pt x="927" y="631"/>
                  </a:cubicBezTo>
                  <a:cubicBezTo>
                    <a:pt x="927" y="631"/>
                    <a:pt x="927" y="631"/>
                    <a:pt x="927" y="631"/>
                  </a:cubicBezTo>
                  <a:cubicBezTo>
                    <a:pt x="928" y="627"/>
                    <a:pt x="926" y="623"/>
                    <a:pt x="922" y="621"/>
                  </a:cubicBezTo>
                  <a:cubicBezTo>
                    <a:pt x="918" y="620"/>
                    <a:pt x="913" y="622"/>
                    <a:pt x="912" y="626"/>
                  </a:cubicBezTo>
                  <a:close/>
                  <a:moveTo>
                    <a:pt x="923" y="589"/>
                  </a:moveTo>
                  <a:cubicBezTo>
                    <a:pt x="923" y="589"/>
                    <a:pt x="923" y="589"/>
                    <a:pt x="923" y="589"/>
                  </a:cubicBezTo>
                  <a:cubicBezTo>
                    <a:pt x="922" y="593"/>
                    <a:pt x="924" y="597"/>
                    <a:pt x="928" y="599"/>
                  </a:cubicBezTo>
                  <a:cubicBezTo>
                    <a:pt x="933" y="600"/>
                    <a:pt x="937" y="597"/>
                    <a:pt x="938" y="593"/>
                  </a:cubicBezTo>
                  <a:cubicBezTo>
                    <a:pt x="938" y="593"/>
                    <a:pt x="938" y="593"/>
                    <a:pt x="938" y="593"/>
                  </a:cubicBezTo>
                  <a:cubicBezTo>
                    <a:pt x="939" y="588"/>
                    <a:pt x="937" y="584"/>
                    <a:pt x="932" y="583"/>
                  </a:cubicBezTo>
                  <a:cubicBezTo>
                    <a:pt x="928" y="582"/>
                    <a:pt x="924" y="585"/>
                    <a:pt x="923" y="589"/>
                  </a:cubicBezTo>
                  <a:close/>
                  <a:moveTo>
                    <a:pt x="930" y="551"/>
                  </a:moveTo>
                  <a:cubicBezTo>
                    <a:pt x="930" y="551"/>
                    <a:pt x="930" y="551"/>
                    <a:pt x="930" y="551"/>
                  </a:cubicBezTo>
                  <a:cubicBezTo>
                    <a:pt x="930" y="555"/>
                    <a:pt x="933" y="559"/>
                    <a:pt x="937" y="560"/>
                  </a:cubicBezTo>
                  <a:cubicBezTo>
                    <a:pt x="941" y="560"/>
                    <a:pt x="946" y="558"/>
                    <a:pt x="946" y="553"/>
                  </a:cubicBezTo>
                  <a:cubicBezTo>
                    <a:pt x="946" y="553"/>
                    <a:pt x="946" y="553"/>
                    <a:pt x="946" y="553"/>
                  </a:cubicBezTo>
                  <a:cubicBezTo>
                    <a:pt x="947" y="549"/>
                    <a:pt x="944" y="545"/>
                    <a:pt x="940" y="544"/>
                  </a:cubicBezTo>
                  <a:cubicBezTo>
                    <a:pt x="935" y="543"/>
                    <a:pt x="931" y="546"/>
                    <a:pt x="930" y="551"/>
                  </a:cubicBezTo>
                  <a:close/>
                  <a:moveTo>
                    <a:pt x="935" y="512"/>
                  </a:moveTo>
                  <a:cubicBezTo>
                    <a:pt x="935" y="512"/>
                    <a:pt x="935" y="512"/>
                    <a:pt x="935" y="512"/>
                  </a:cubicBezTo>
                  <a:cubicBezTo>
                    <a:pt x="935" y="516"/>
                    <a:pt x="938" y="520"/>
                    <a:pt x="942" y="520"/>
                  </a:cubicBezTo>
                  <a:cubicBezTo>
                    <a:pt x="947" y="521"/>
                    <a:pt x="951" y="517"/>
                    <a:pt x="951" y="513"/>
                  </a:cubicBezTo>
                  <a:cubicBezTo>
                    <a:pt x="951" y="513"/>
                    <a:pt x="951" y="513"/>
                    <a:pt x="951" y="513"/>
                  </a:cubicBezTo>
                  <a:cubicBezTo>
                    <a:pt x="951" y="509"/>
                    <a:pt x="948" y="505"/>
                    <a:pt x="944" y="504"/>
                  </a:cubicBezTo>
                  <a:cubicBezTo>
                    <a:pt x="939" y="504"/>
                    <a:pt x="935" y="507"/>
                    <a:pt x="935" y="512"/>
                  </a:cubicBezTo>
                  <a:close/>
                  <a:moveTo>
                    <a:pt x="936" y="473"/>
                  </a:moveTo>
                  <a:cubicBezTo>
                    <a:pt x="936" y="473"/>
                    <a:pt x="936" y="473"/>
                    <a:pt x="936" y="473"/>
                  </a:cubicBezTo>
                  <a:cubicBezTo>
                    <a:pt x="936" y="477"/>
                    <a:pt x="940" y="481"/>
                    <a:pt x="944" y="481"/>
                  </a:cubicBezTo>
                  <a:cubicBezTo>
                    <a:pt x="949" y="481"/>
                    <a:pt x="952" y="477"/>
                    <a:pt x="952" y="473"/>
                  </a:cubicBezTo>
                  <a:cubicBezTo>
                    <a:pt x="952" y="473"/>
                    <a:pt x="952" y="473"/>
                    <a:pt x="952" y="473"/>
                  </a:cubicBezTo>
                  <a:cubicBezTo>
                    <a:pt x="952" y="468"/>
                    <a:pt x="949" y="465"/>
                    <a:pt x="944" y="465"/>
                  </a:cubicBezTo>
                  <a:cubicBezTo>
                    <a:pt x="940" y="465"/>
                    <a:pt x="936" y="468"/>
                    <a:pt x="936" y="473"/>
                  </a:cubicBezTo>
                  <a:close/>
                  <a:moveTo>
                    <a:pt x="934" y="434"/>
                  </a:moveTo>
                  <a:cubicBezTo>
                    <a:pt x="934" y="434"/>
                    <a:pt x="934" y="434"/>
                    <a:pt x="934" y="434"/>
                  </a:cubicBezTo>
                  <a:cubicBezTo>
                    <a:pt x="935" y="438"/>
                    <a:pt x="939" y="441"/>
                    <a:pt x="943" y="441"/>
                  </a:cubicBezTo>
                  <a:cubicBezTo>
                    <a:pt x="948" y="441"/>
                    <a:pt x="951" y="437"/>
                    <a:pt x="950" y="432"/>
                  </a:cubicBezTo>
                  <a:cubicBezTo>
                    <a:pt x="950" y="432"/>
                    <a:pt x="950" y="432"/>
                    <a:pt x="950" y="432"/>
                  </a:cubicBezTo>
                  <a:cubicBezTo>
                    <a:pt x="950" y="428"/>
                    <a:pt x="946" y="425"/>
                    <a:pt x="942" y="425"/>
                  </a:cubicBezTo>
                  <a:cubicBezTo>
                    <a:pt x="937" y="426"/>
                    <a:pt x="934" y="429"/>
                    <a:pt x="934" y="434"/>
                  </a:cubicBezTo>
                  <a:close/>
                  <a:moveTo>
                    <a:pt x="929" y="395"/>
                  </a:moveTo>
                  <a:cubicBezTo>
                    <a:pt x="929" y="395"/>
                    <a:pt x="929" y="395"/>
                    <a:pt x="929" y="395"/>
                  </a:cubicBezTo>
                  <a:cubicBezTo>
                    <a:pt x="930" y="400"/>
                    <a:pt x="934" y="402"/>
                    <a:pt x="938" y="402"/>
                  </a:cubicBezTo>
                  <a:cubicBezTo>
                    <a:pt x="943" y="401"/>
                    <a:pt x="946" y="397"/>
                    <a:pt x="945" y="392"/>
                  </a:cubicBezTo>
                  <a:cubicBezTo>
                    <a:pt x="945" y="392"/>
                    <a:pt x="945" y="392"/>
                    <a:pt x="945" y="392"/>
                  </a:cubicBezTo>
                  <a:cubicBezTo>
                    <a:pt x="944" y="388"/>
                    <a:pt x="940" y="385"/>
                    <a:pt x="936" y="386"/>
                  </a:cubicBezTo>
                  <a:cubicBezTo>
                    <a:pt x="931" y="387"/>
                    <a:pt x="928" y="391"/>
                    <a:pt x="929" y="395"/>
                  </a:cubicBezTo>
                  <a:close/>
                  <a:moveTo>
                    <a:pt x="921" y="357"/>
                  </a:moveTo>
                  <a:cubicBezTo>
                    <a:pt x="921" y="357"/>
                    <a:pt x="921" y="357"/>
                    <a:pt x="921" y="357"/>
                  </a:cubicBezTo>
                  <a:cubicBezTo>
                    <a:pt x="922" y="361"/>
                    <a:pt x="926" y="364"/>
                    <a:pt x="931" y="363"/>
                  </a:cubicBezTo>
                  <a:cubicBezTo>
                    <a:pt x="935" y="362"/>
                    <a:pt x="937" y="357"/>
                    <a:pt x="936" y="353"/>
                  </a:cubicBezTo>
                  <a:cubicBezTo>
                    <a:pt x="936" y="353"/>
                    <a:pt x="936" y="353"/>
                    <a:pt x="936" y="353"/>
                  </a:cubicBezTo>
                  <a:cubicBezTo>
                    <a:pt x="935" y="349"/>
                    <a:pt x="931" y="346"/>
                    <a:pt x="926" y="347"/>
                  </a:cubicBezTo>
                  <a:cubicBezTo>
                    <a:pt x="922" y="348"/>
                    <a:pt x="920" y="353"/>
                    <a:pt x="921" y="357"/>
                  </a:cubicBezTo>
                  <a:close/>
                  <a:moveTo>
                    <a:pt x="909" y="320"/>
                  </a:moveTo>
                  <a:cubicBezTo>
                    <a:pt x="909" y="320"/>
                    <a:pt x="909" y="320"/>
                    <a:pt x="909" y="320"/>
                  </a:cubicBezTo>
                  <a:cubicBezTo>
                    <a:pt x="911" y="324"/>
                    <a:pt x="915" y="326"/>
                    <a:pt x="919" y="325"/>
                  </a:cubicBezTo>
                  <a:cubicBezTo>
                    <a:pt x="923" y="323"/>
                    <a:pt x="926" y="319"/>
                    <a:pt x="924" y="314"/>
                  </a:cubicBezTo>
                  <a:cubicBezTo>
                    <a:pt x="924" y="314"/>
                    <a:pt x="924" y="314"/>
                    <a:pt x="924" y="314"/>
                  </a:cubicBezTo>
                  <a:cubicBezTo>
                    <a:pt x="923" y="310"/>
                    <a:pt x="918" y="308"/>
                    <a:pt x="914" y="310"/>
                  </a:cubicBezTo>
                  <a:cubicBezTo>
                    <a:pt x="910" y="311"/>
                    <a:pt x="907" y="316"/>
                    <a:pt x="909" y="320"/>
                  </a:cubicBezTo>
                  <a:close/>
                  <a:moveTo>
                    <a:pt x="894" y="284"/>
                  </a:moveTo>
                  <a:cubicBezTo>
                    <a:pt x="894" y="284"/>
                    <a:pt x="894" y="284"/>
                    <a:pt x="894" y="284"/>
                  </a:cubicBezTo>
                  <a:cubicBezTo>
                    <a:pt x="896" y="288"/>
                    <a:pt x="901" y="290"/>
                    <a:pt x="905" y="288"/>
                  </a:cubicBezTo>
                  <a:cubicBezTo>
                    <a:pt x="909" y="286"/>
                    <a:pt x="911" y="281"/>
                    <a:pt x="909" y="277"/>
                  </a:cubicBezTo>
                  <a:cubicBezTo>
                    <a:pt x="909" y="277"/>
                    <a:pt x="909" y="277"/>
                    <a:pt x="909" y="277"/>
                  </a:cubicBezTo>
                  <a:cubicBezTo>
                    <a:pt x="907" y="273"/>
                    <a:pt x="902" y="271"/>
                    <a:pt x="898" y="273"/>
                  </a:cubicBezTo>
                  <a:cubicBezTo>
                    <a:pt x="894" y="275"/>
                    <a:pt x="892" y="280"/>
                    <a:pt x="894" y="284"/>
                  </a:cubicBezTo>
                  <a:close/>
                  <a:moveTo>
                    <a:pt x="876" y="249"/>
                  </a:moveTo>
                  <a:cubicBezTo>
                    <a:pt x="876" y="249"/>
                    <a:pt x="876" y="249"/>
                    <a:pt x="876" y="249"/>
                  </a:cubicBezTo>
                  <a:cubicBezTo>
                    <a:pt x="878" y="253"/>
                    <a:pt x="883" y="254"/>
                    <a:pt x="887" y="252"/>
                  </a:cubicBezTo>
                  <a:cubicBezTo>
                    <a:pt x="891" y="250"/>
                    <a:pt x="892" y="245"/>
                    <a:pt x="890" y="241"/>
                  </a:cubicBezTo>
                  <a:cubicBezTo>
                    <a:pt x="888" y="237"/>
                    <a:pt x="883" y="236"/>
                    <a:pt x="879" y="238"/>
                  </a:cubicBezTo>
                  <a:cubicBezTo>
                    <a:pt x="875" y="240"/>
                    <a:pt x="874" y="245"/>
                    <a:pt x="876" y="249"/>
                  </a:cubicBezTo>
                  <a:close/>
                  <a:moveTo>
                    <a:pt x="856" y="216"/>
                  </a:moveTo>
                  <a:cubicBezTo>
                    <a:pt x="856" y="216"/>
                    <a:pt x="856" y="216"/>
                    <a:pt x="856" y="216"/>
                  </a:cubicBezTo>
                  <a:cubicBezTo>
                    <a:pt x="858" y="220"/>
                    <a:pt x="863" y="221"/>
                    <a:pt x="867" y="218"/>
                  </a:cubicBezTo>
                  <a:cubicBezTo>
                    <a:pt x="870" y="216"/>
                    <a:pt x="871" y="211"/>
                    <a:pt x="869" y="207"/>
                  </a:cubicBezTo>
                  <a:cubicBezTo>
                    <a:pt x="869" y="207"/>
                    <a:pt x="869" y="207"/>
                    <a:pt x="869" y="207"/>
                  </a:cubicBezTo>
                  <a:cubicBezTo>
                    <a:pt x="866" y="203"/>
                    <a:pt x="861" y="202"/>
                    <a:pt x="858" y="205"/>
                  </a:cubicBezTo>
                  <a:cubicBezTo>
                    <a:pt x="854" y="207"/>
                    <a:pt x="853" y="212"/>
                    <a:pt x="856" y="216"/>
                  </a:cubicBezTo>
                  <a:close/>
                  <a:moveTo>
                    <a:pt x="832" y="185"/>
                  </a:moveTo>
                  <a:cubicBezTo>
                    <a:pt x="832" y="185"/>
                    <a:pt x="832" y="185"/>
                    <a:pt x="832" y="185"/>
                  </a:cubicBezTo>
                  <a:cubicBezTo>
                    <a:pt x="835" y="188"/>
                    <a:pt x="840" y="189"/>
                    <a:pt x="843" y="186"/>
                  </a:cubicBezTo>
                  <a:cubicBezTo>
                    <a:pt x="847" y="183"/>
                    <a:pt x="847" y="178"/>
                    <a:pt x="844" y="175"/>
                  </a:cubicBezTo>
                  <a:cubicBezTo>
                    <a:pt x="844" y="175"/>
                    <a:pt x="844" y="175"/>
                    <a:pt x="844" y="175"/>
                  </a:cubicBezTo>
                  <a:cubicBezTo>
                    <a:pt x="842" y="171"/>
                    <a:pt x="837" y="171"/>
                    <a:pt x="833" y="174"/>
                  </a:cubicBezTo>
                  <a:cubicBezTo>
                    <a:pt x="830" y="176"/>
                    <a:pt x="829" y="181"/>
                    <a:pt x="832" y="185"/>
                  </a:cubicBezTo>
                  <a:close/>
                  <a:moveTo>
                    <a:pt x="806" y="156"/>
                  </a:moveTo>
                  <a:cubicBezTo>
                    <a:pt x="806" y="156"/>
                    <a:pt x="806" y="156"/>
                    <a:pt x="806" y="156"/>
                  </a:cubicBezTo>
                  <a:cubicBezTo>
                    <a:pt x="809" y="159"/>
                    <a:pt x="814" y="159"/>
                    <a:pt x="817" y="156"/>
                  </a:cubicBezTo>
                  <a:cubicBezTo>
                    <a:pt x="821" y="153"/>
                    <a:pt x="821" y="148"/>
                    <a:pt x="818" y="145"/>
                  </a:cubicBezTo>
                  <a:cubicBezTo>
                    <a:pt x="814" y="141"/>
                    <a:pt x="809" y="141"/>
                    <a:pt x="806" y="144"/>
                  </a:cubicBezTo>
                  <a:cubicBezTo>
                    <a:pt x="803" y="148"/>
                    <a:pt x="803" y="153"/>
                    <a:pt x="806" y="156"/>
                  </a:cubicBezTo>
                  <a:close/>
                  <a:moveTo>
                    <a:pt x="778" y="129"/>
                  </a:moveTo>
                  <a:cubicBezTo>
                    <a:pt x="778" y="129"/>
                    <a:pt x="778" y="129"/>
                    <a:pt x="778" y="129"/>
                  </a:cubicBezTo>
                  <a:cubicBezTo>
                    <a:pt x="781" y="132"/>
                    <a:pt x="786" y="131"/>
                    <a:pt x="789" y="128"/>
                  </a:cubicBezTo>
                  <a:cubicBezTo>
                    <a:pt x="792" y="125"/>
                    <a:pt x="792" y="120"/>
                    <a:pt x="788" y="117"/>
                  </a:cubicBezTo>
                  <a:cubicBezTo>
                    <a:pt x="788" y="117"/>
                    <a:pt x="788" y="117"/>
                    <a:pt x="788" y="117"/>
                  </a:cubicBezTo>
                  <a:cubicBezTo>
                    <a:pt x="785" y="114"/>
                    <a:pt x="780" y="114"/>
                    <a:pt x="777" y="118"/>
                  </a:cubicBezTo>
                  <a:cubicBezTo>
                    <a:pt x="774" y="121"/>
                    <a:pt x="774" y="126"/>
                    <a:pt x="778" y="129"/>
                  </a:cubicBezTo>
                  <a:close/>
                  <a:moveTo>
                    <a:pt x="747" y="105"/>
                  </a:moveTo>
                  <a:cubicBezTo>
                    <a:pt x="747" y="105"/>
                    <a:pt x="747" y="105"/>
                    <a:pt x="747" y="105"/>
                  </a:cubicBezTo>
                  <a:cubicBezTo>
                    <a:pt x="751" y="107"/>
                    <a:pt x="756" y="106"/>
                    <a:pt x="758" y="103"/>
                  </a:cubicBezTo>
                  <a:cubicBezTo>
                    <a:pt x="761" y="99"/>
                    <a:pt x="760" y="94"/>
                    <a:pt x="757" y="92"/>
                  </a:cubicBezTo>
                  <a:cubicBezTo>
                    <a:pt x="757" y="92"/>
                    <a:pt x="757" y="92"/>
                    <a:pt x="757" y="92"/>
                  </a:cubicBezTo>
                  <a:cubicBezTo>
                    <a:pt x="753" y="89"/>
                    <a:pt x="748" y="90"/>
                    <a:pt x="745" y="93"/>
                  </a:cubicBezTo>
                  <a:cubicBezTo>
                    <a:pt x="743" y="97"/>
                    <a:pt x="744" y="102"/>
                    <a:pt x="747" y="105"/>
                  </a:cubicBezTo>
                  <a:close/>
                  <a:moveTo>
                    <a:pt x="715" y="83"/>
                  </a:moveTo>
                  <a:cubicBezTo>
                    <a:pt x="715" y="83"/>
                    <a:pt x="715" y="83"/>
                    <a:pt x="715" y="83"/>
                  </a:cubicBezTo>
                  <a:cubicBezTo>
                    <a:pt x="719" y="85"/>
                    <a:pt x="723" y="84"/>
                    <a:pt x="726" y="80"/>
                  </a:cubicBezTo>
                  <a:cubicBezTo>
                    <a:pt x="728" y="76"/>
                    <a:pt x="727" y="72"/>
                    <a:pt x="723" y="69"/>
                  </a:cubicBezTo>
                  <a:cubicBezTo>
                    <a:pt x="723" y="69"/>
                    <a:pt x="723" y="69"/>
                    <a:pt x="723" y="69"/>
                  </a:cubicBezTo>
                  <a:cubicBezTo>
                    <a:pt x="719" y="67"/>
                    <a:pt x="714" y="68"/>
                    <a:pt x="712" y="72"/>
                  </a:cubicBezTo>
                  <a:cubicBezTo>
                    <a:pt x="710" y="76"/>
                    <a:pt x="711" y="81"/>
                    <a:pt x="715" y="83"/>
                  </a:cubicBezTo>
                  <a:close/>
                  <a:moveTo>
                    <a:pt x="681" y="64"/>
                  </a:moveTo>
                  <a:cubicBezTo>
                    <a:pt x="681" y="64"/>
                    <a:pt x="681" y="64"/>
                    <a:pt x="681" y="64"/>
                  </a:cubicBezTo>
                  <a:cubicBezTo>
                    <a:pt x="684" y="66"/>
                    <a:pt x="689" y="64"/>
                    <a:pt x="691" y="60"/>
                  </a:cubicBezTo>
                  <a:cubicBezTo>
                    <a:pt x="693" y="57"/>
                    <a:pt x="692" y="52"/>
                    <a:pt x="688" y="50"/>
                  </a:cubicBezTo>
                  <a:cubicBezTo>
                    <a:pt x="688" y="50"/>
                    <a:pt x="688" y="50"/>
                    <a:pt x="688" y="50"/>
                  </a:cubicBezTo>
                  <a:cubicBezTo>
                    <a:pt x="684" y="48"/>
                    <a:pt x="679" y="49"/>
                    <a:pt x="677" y="53"/>
                  </a:cubicBezTo>
                  <a:cubicBezTo>
                    <a:pt x="675" y="57"/>
                    <a:pt x="677" y="62"/>
                    <a:pt x="681" y="64"/>
                  </a:cubicBezTo>
                  <a:close/>
                  <a:moveTo>
                    <a:pt x="645" y="48"/>
                  </a:moveTo>
                  <a:cubicBezTo>
                    <a:pt x="645" y="48"/>
                    <a:pt x="645" y="48"/>
                    <a:pt x="645" y="48"/>
                  </a:cubicBezTo>
                  <a:cubicBezTo>
                    <a:pt x="649" y="50"/>
                    <a:pt x="654" y="48"/>
                    <a:pt x="655" y="44"/>
                  </a:cubicBezTo>
                  <a:cubicBezTo>
                    <a:pt x="657" y="40"/>
                    <a:pt x="655" y="35"/>
                    <a:pt x="651" y="33"/>
                  </a:cubicBezTo>
                  <a:cubicBezTo>
                    <a:pt x="647" y="32"/>
                    <a:pt x="642" y="34"/>
                    <a:pt x="640" y="38"/>
                  </a:cubicBezTo>
                  <a:cubicBezTo>
                    <a:pt x="639" y="42"/>
                    <a:pt x="641" y="47"/>
                    <a:pt x="645" y="48"/>
                  </a:cubicBezTo>
                  <a:close/>
                  <a:moveTo>
                    <a:pt x="608" y="35"/>
                  </a:moveTo>
                  <a:cubicBezTo>
                    <a:pt x="608" y="35"/>
                    <a:pt x="608" y="35"/>
                    <a:pt x="608" y="35"/>
                  </a:cubicBezTo>
                  <a:cubicBezTo>
                    <a:pt x="612" y="37"/>
                    <a:pt x="617" y="34"/>
                    <a:pt x="618" y="30"/>
                  </a:cubicBezTo>
                  <a:cubicBezTo>
                    <a:pt x="619" y="26"/>
                    <a:pt x="617" y="21"/>
                    <a:pt x="613" y="20"/>
                  </a:cubicBezTo>
                  <a:cubicBezTo>
                    <a:pt x="613" y="20"/>
                    <a:pt x="613" y="20"/>
                    <a:pt x="613" y="20"/>
                  </a:cubicBezTo>
                  <a:cubicBezTo>
                    <a:pt x="608" y="19"/>
                    <a:pt x="604" y="21"/>
                    <a:pt x="603" y="26"/>
                  </a:cubicBezTo>
                  <a:cubicBezTo>
                    <a:pt x="601" y="30"/>
                    <a:pt x="604" y="34"/>
                    <a:pt x="608" y="35"/>
                  </a:cubicBezTo>
                  <a:close/>
                  <a:moveTo>
                    <a:pt x="570" y="26"/>
                  </a:moveTo>
                  <a:cubicBezTo>
                    <a:pt x="570" y="26"/>
                    <a:pt x="570" y="26"/>
                    <a:pt x="570" y="26"/>
                  </a:cubicBezTo>
                  <a:cubicBezTo>
                    <a:pt x="574" y="27"/>
                    <a:pt x="579" y="24"/>
                    <a:pt x="580" y="20"/>
                  </a:cubicBezTo>
                  <a:cubicBezTo>
                    <a:pt x="580" y="15"/>
                    <a:pt x="578" y="11"/>
                    <a:pt x="573" y="10"/>
                  </a:cubicBezTo>
                  <a:cubicBezTo>
                    <a:pt x="573" y="10"/>
                    <a:pt x="573" y="10"/>
                    <a:pt x="573" y="10"/>
                  </a:cubicBezTo>
                  <a:cubicBezTo>
                    <a:pt x="569" y="9"/>
                    <a:pt x="565" y="12"/>
                    <a:pt x="564" y="16"/>
                  </a:cubicBezTo>
                  <a:cubicBezTo>
                    <a:pt x="563" y="21"/>
                    <a:pt x="566" y="25"/>
                    <a:pt x="570" y="26"/>
                  </a:cubicBezTo>
                  <a:close/>
                  <a:moveTo>
                    <a:pt x="532" y="20"/>
                  </a:moveTo>
                  <a:cubicBezTo>
                    <a:pt x="532" y="20"/>
                    <a:pt x="532" y="20"/>
                    <a:pt x="532" y="20"/>
                  </a:cubicBezTo>
                  <a:cubicBezTo>
                    <a:pt x="536" y="20"/>
                    <a:pt x="540" y="17"/>
                    <a:pt x="541" y="13"/>
                  </a:cubicBezTo>
                  <a:cubicBezTo>
                    <a:pt x="541" y="8"/>
                    <a:pt x="538" y="4"/>
                    <a:pt x="534" y="4"/>
                  </a:cubicBezTo>
                  <a:cubicBezTo>
                    <a:pt x="534" y="4"/>
                    <a:pt x="534" y="4"/>
                    <a:pt x="534" y="4"/>
                  </a:cubicBezTo>
                  <a:cubicBezTo>
                    <a:pt x="529" y="3"/>
                    <a:pt x="525" y="6"/>
                    <a:pt x="525" y="11"/>
                  </a:cubicBezTo>
                  <a:cubicBezTo>
                    <a:pt x="524" y="15"/>
                    <a:pt x="527" y="19"/>
                    <a:pt x="532" y="20"/>
                  </a:cubicBezTo>
                  <a:close/>
                  <a:moveTo>
                    <a:pt x="493" y="17"/>
                  </a:moveTo>
                  <a:cubicBezTo>
                    <a:pt x="493" y="17"/>
                    <a:pt x="493" y="17"/>
                    <a:pt x="493" y="17"/>
                  </a:cubicBezTo>
                  <a:cubicBezTo>
                    <a:pt x="497" y="17"/>
                    <a:pt x="501" y="13"/>
                    <a:pt x="501" y="9"/>
                  </a:cubicBezTo>
                  <a:cubicBezTo>
                    <a:pt x="501" y="4"/>
                    <a:pt x="498" y="1"/>
                    <a:pt x="493" y="1"/>
                  </a:cubicBezTo>
                  <a:cubicBezTo>
                    <a:pt x="493" y="1"/>
                    <a:pt x="493" y="1"/>
                    <a:pt x="493" y="1"/>
                  </a:cubicBezTo>
                  <a:cubicBezTo>
                    <a:pt x="489" y="0"/>
                    <a:pt x="485" y="4"/>
                    <a:pt x="485" y="8"/>
                  </a:cubicBezTo>
                  <a:cubicBezTo>
                    <a:pt x="485" y="13"/>
                    <a:pt x="488" y="16"/>
                    <a:pt x="493" y="17"/>
                  </a:cubicBez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8" y="17"/>
                    <a:pt x="461" y="13"/>
                    <a:pt x="461" y="8"/>
                  </a:cubicBezTo>
                  <a:cubicBezTo>
                    <a:pt x="461" y="4"/>
                    <a:pt x="457" y="1"/>
                    <a:pt x="453" y="1"/>
                  </a:cubicBezTo>
                  <a:cubicBezTo>
                    <a:pt x="453" y="1"/>
                    <a:pt x="453" y="1"/>
                    <a:pt x="453" y="1"/>
                  </a:cubicBezTo>
                  <a:cubicBezTo>
                    <a:pt x="448" y="1"/>
                    <a:pt x="445" y="5"/>
                    <a:pt x="445" y="9"/>
                  </a:cubicBezTo>
                  <a:cubicBezTo>
                    <a:pt x="446" y="14"/>
                    <a:pt x="449" y="17"/>
                    <a:pt x="454" y="17"/>
                  </a:cubicBezTo>
                  <a:close/>
                  <a:moveTo>
                    <a:pt x="415" y="20"/>
                  </a:moveTo>
                  <a:cubicBezTo>
                    <a:pt x="415" y="20"/>
                    <a:pt x="415" y="20"/>
                    <a:pt x="415" y="20"/>
                  </a:cubicBezTo>
                  <a:cubicBezTo>
                    <a:pt x="419" y="20"/>
                    <a:pt x="422" y="16"/>
                    <a:pt x="422" y="11"/>
                  </a:cubicBezTo>
                  <a:cubicBezTo>
                    <a:pt x="421" y="7"/>
                    <a:pt x="417" y="4"/>
                    <a:pt x="413" y="4"/>
                  </a:cubicBezTo>
                  <a:cubicBezTo>
                    <a:pt x="408" y="5"/>
                    <a:pt x="405" y="9"/>
                    <a:pt x="406" y="13"/>
                  </a:cubicBezTo>
                  <a:cubicBezTo>
                    <a:pt x="406" y="18"/>
                    <a:pt x="410" y="21"/>
                    <a:pt x="415" y="20"/>
                  </a:cubicBezTo>
                  <a:close/>
                  <a:moveTo>
                    <a:pt x="376" y="27"/>
                  </a:moveTo>
                  <a:cubicBezTo>
                    <a:pt x="376" y="27"/>
                    <a:pt x="376" y="27"/>
                    <a:pt x="376" y="27"/>
                  </a:cubicBezTo>
                  <a:cubicBezTo>
                    <a:pt x="381" y="26"/>
                    <a:pt x="383" y="22"/>
                    <a:pt x="382" y="18"/>
                  </a:cubicBezTo>
                  <a:cubicBezTo>
                    <a:pt x="382" y="13"/>
                    <a:pt x="377" y="10"/>
                    <a:pt x="373" y="11"/>
                  </a:cubicBezTo>
                  <a:cubicBezTo>
                    <a:pt x="373" y="11"/>
                    <a:pt x="373" y="11"/>
                    <a:pt x="373" y="11"/>
                  </a:cubicBezTo>
                  <a:cubicBezTo>
                    <a:pt x="369" y="12"/>
                    <a:pt x="366" y="17"/>
                    <a:pt x="367" y="21"/>
                  </a:cubicBezTo>
                  <a:cubicBezTo>
                    <a:pt x="368" y="25"/>
                    <a:pt x="372" y="28"/>
                    <a:pt x="376" y="27"/>
                  </a:cubicBezTo>
                  <a:close/>
                  <a:moveTo>
                    <a:pt x="339" y="37"/>
                  </a:moveTo>
                  <a:cubicBezTo>
                    <a:pt x="339" y="37"/>
                    <a:pt x="339" y="37"/>
                    <a:pt x="339" y="37"/>
                  </a:cubicBezTo>
                  <a:cubicBezTo>
                    <a:pt x="343" y="36"/>
                    <a:pt x="345" y="31"/>
                    <a:pt x="344" y="27"/>
                  </a:cubicBezTo>
                  <a:cubicBezTo>
                    <a:pt x="343" y="23"/>
                    <a:pt x="338" y="21"/>
                    <a:pt x="334" y="2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0" y="23"/>
                    <a:pt x="327" y="28"/>
                    <a:pt x="329" y="32"/>
                  </a:cubicBezTo>
                  <a:cubicBezTo>
                    <a:pt x="330" y="36"/>
                    <a:pt x="334" y="38"/>
                    <a:pt x="339" y="37"/>
                  </a:cubicBezTo>
                  <a:close/>
                  <a:moveTo>
                    <a:pt x="302" y="50"/>
                  </a:moveTo>
                  <a:cubicBezTo>
                    <a:pt x="302" y="50"/>
                    <a:pt x="302" y="50"/>
                    <a:pt x="302" y="50"/>
                  </a:cubicBezTo>
                  <a:cubicBezTo>
                    <a:pt x="306" y="49"/>
                    <a:pt x="308" y="44"/>
                    <a:pt x="306" y="40"/>
                  </a:cubicBezTo>
                  <a:cubicBezTo>
                    <a:pt x="305" y="36"/>
                    <a:pt x="300" y="34"/>
                    <a:pt x="296" y="35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2" y="37"/>
                    <a:pt x="290" y="42"/>
                    <a:pt x="292" y="46"/>
                  </a:cubicBezTo>
                  <a:cubicBezTo>
                    <a:pt x="293" y="50"/>
                    <a:pt x="298" y="52"/>
                    <a:pt x="302" y="50"/>
                  </a:cubicBezTo>
                  <a:close/>
                  <a:moveTo>
                    <a:pt x="266" y="67"/>
                  </a:moveTo>
                  <a:cubicBezTo>
                    <a:pt x="266" y="67"/>
                    <a:pt x="266" y="67"/>
                    <a:pt x="266" y="67"/>
                  </a:cubicBezTo>
                  <a:cubicBezTo>
                    <a:pt x="270" y="65"/>
                    <a:pt x="272" y="60"/>
                    <a:pt x="270" y="56"/>
                  </a:cubicBezTo>
                  <a:cubicBezTo>
                    <a:pt x="268" y="52"/>
                    <a:pt x="263" y="50"/>
                    <a:pt x="259" y="5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5" y="54"/>
                    <a:pt x="254" y="59"/>
                    <a:pt x="256" y="63"/>
                  </a:cubicBezTo>
                  <a:cubicBezTo>
                    <a:pt x="258" y="67"/>
                    <a:pt x="263" y="69"/>
                    <a:pt x="266" y="67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6" y="83"/>
                    <a:pt x="237" y="79"/>
                    <a:pt x="235" y="75"/>
                  </a:cubicBezTo>
                  <a:cubicBezTo>
                    <a:pt x="233" y="71"/>
                    <a:pt x="228" y="70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0" y="75"/>
                    <a:pt x="219" y="80"/>
                    <a:pt x="222" y="83"/>
                  </a:cubicBezTo>
                  <a:cubicBezTo>
                    <a:pt x="224" y="87"/>
                    <a:pt x="229" y="88"/>
                    <a:pt x="233" y="86"/>
                  </a:cubicBezTo>
                  <a:close/>
                  <a:moveTo>
                    <a:pt x="200" y="108"/>
                  </a:moveTo>
                  <a:cubicBezTo>
                    <a:pt x="200" y="108"/>
                    <a:pt x="200" y="108"/>
                    <a:pt x="200" y="108"/>
                  </a:cubicBezTo>
                  <a:cubicBezTo>
                    <a:pt x="204" y="105"/>
                    <a:pt x="205" y="100"/>
                    <a:pt x="202" y="97"/>
                  </a:cubicBezTo>
                  <a:cubicBezTo>
                    <a:pt x="199" y="93"/>
                    <a:pt x="194" y="92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87" y="98"/>
                    <a:pt x="187" y="103"/>
                    <a:pt x="189" y="106"/>
                  </a:cubicBezTo>
                  <a:cubicBezTo>
                    <a:pt x="192" y="110"/>
                    <a:pt x="197" y="111"/>
                    <a:pt x="200" y="108"/>
                  </a:cubicBezTo>
                  <a:close/>
                  <a:moveTo>
                    <a:pt x="170" y="133"/>
                  </a:moveTo>
                  <a:cubicBezTo>
                    <a:pt x="170" y="133"/>
                    <a:pt x="170" y="133"/>
                    <a:pt x="170" y="133"/>
                  </a:cubicBezTo>
                  <a:cubicBezTo>
                    <a:pt x="173" y="130"/>
                    <a:pt x="174" y="125"/>
                    <a:pt x="171" y="121"/>
                  </a:cubicBezTo>
                  <a:cubicBezTo>
                    <a:pt x="168" y="118"/>
                    <a:pt x="163" y="118"/>
                    <a:pt x="159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6" y="124"/>
                    <a:pt x="156" y="129"/>
                    <a:pt x="159" y="132"/>
                  </a:cubicBezTo>
                  <a:cubicBezTo>
                    <a:pt x="162" y="135"/>
                    <a:pt x="167" y="135"/>
                    <a:pt x="170" y="133"/>
                  </a:cubicBezTo>
                  <a:close/>
                  <a:moveTo>
                    <a:pt x="142" y="160"/>
                  </a:moveTo>
                  <a:cubicBezTo>
                    <a:pt x="142" y="160"/>
                    <a:pt x="142" y="160"/>
                    <a:pt x="142" y="160"/>
                  </a:cubicBezTo>
                  <a:cubicBezTo>
                    <a:pt x="145" y="157"/>
                    <a:pt x="145" y="151"/>
                    <a:pt x="142" y="148"/>
                  </a:cubicBezTo>
                  <a:cubicBezTo>
                    <a:pt x="139" y="145"/>
                    <a:pt x="134" y="145"/>
                    <a:pt x="130" y="149"/>
                  </a:cubicBezTo>
                  <a:cubicBezTo>
                    <a:pt x="127" y="152"/>
                    <a:pt x="128" y="157"/>
                    <a:pt x="131" y="160"/>
                  </a:cubicBezTo>
                  <a:cubicBezTo>
                    <a:pt x="134" y="163"/>
                    <a:pt x="139" y="163"/>
                    <a:pt x="142" y="160"/>
                  </a:cubicBezTo>
                  <a:close/>
                  <a:moveTo>
                    <a:pt x="116" y="189"/>
                  </a:moveTo>
                  <a:cubicBezTo>
                    <a:pt x="116" y="189"/>
                    <a:pt x="116" y="189"/>
                    <a:pt x="116" y="189"/>
                  </a:cubicBezTo>
                  <a:cubicBezTo>
                    <a:pt x="119" y="186"/>
                    <a:pt x="119" y="181"/>
                    <a:pt x="115" y="178"/>
                  </a:cubicBezTo>
                  <a:cubicBezTo>
                    <a:pt x="112" y="175"/>
                    <a:pt x="107" y="176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1" y="183"/>
                    <a:pt x="102" y="188"/>
                    <a:pt x="105" y="190"/>
                  </a:cubicBezTo>
                  <a:cubicBezTo>
                    <a:pt x="109" y="193"/>
                    <a:pt x="114" y="193"/>
                    <a:pt x="116" y="189"/>
                  </a:cubicBezTo>
                  <a:close/>
                  <a:moveTo>
                    <a:pt x="93" y="221"/>
                  </a:moveTo>
                  <a:cubicBezTo>
                    <a:pt x="93" y="221"/>
                    <a:pt x="93" y="221"/>
                    <a:pt x="93" y="221"/>
                  </a:cubicBezTo>
                  <a:cubicBezTo>
                    <a:pt x="96" y="217"/>
                    <a:pt x="95" y="212"/>
                    <a:pt x="91" y="210"/>
                  </a:cubicBezTo>
                  <a:cubicBezTo>
                    <a:pt x="87" y="207"/>
                    <a:pt x="82" y="208"/>
                    <a:pt x="80" y="212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78" y="215"/>
                    <a:pt x="79" y="220"/>
                    <a:pt x="82" y="223"/>
                  </a:cubicBezTo>
                  <a:cubicBezTo>
                    <a:pt x="86" y="225"/>
                    <a:pt x="91" y="224"/>
                    <a:pt x="93" y="221"/>
                  </a:cubicBezTo>
                  <a:close/>
                  <a:moveTo>
                    <a:pt x="73" y="254"/>
                  </a:moveTo>
                  <a:cubicBezTo>
                    <a:pt x="73" y="254"/>
                    <a:pt x="73" y="254"/>
                    <a:pt x="73" y="254"/>
                  </a:cubicBezTo>
                  <a:cubicBezTo>
                    <a:pt x="75" y="250"/>
                    <a:pt x="74" y="245"/>
                    <a:pt x="70" y="243"/>
                  </a:cubicBezTo>
                  <a:cubicBezTo>
                    <a:pt x="66" y="241"/>
                    <a:pt x="61" y="242"/>
                    <a:pt x="59" y="246"/>
                  </a:cubicBezTo>
                  <a:cubicBezTo>
                    <a:pt x="59" y="246"/>
                    <a:pt x="59" y="246"/>
                    <a:pt x="59" y="246"/>
                  </a:cubicBezTo>
                  <a:cubicBezTo>
                    <a:pt x="57" y="250"/>
                    <a:pt x="58" y="255"/>
                    <a:pt x="62" y="257"/>
                  </a:cubicBezTo>
                  <a:cubicBezTo>
                    <a:pt x="66" y="259"/>
                    <a:pt x="71" y="258"/>
                    <a:pt x="73" y="254"/>
                  </a:cubicBezTo>
                  <a:close/>
                  <a:moveTo>
                    <a:pt x="56" y="289"/>
                  </a:moveTo>
                  <a:cubicBezTo>
                    <a:pt x="56" y="289"/>
                    <a:pt x="56" y="289"/>
                    <a:pt x="56" y="289"/>
                  </a:cubicBezTo>
                  <a:cubicBezTo>
                    <a:pt x="57" y="285"/>
                    <a:pt x="56" y="280"/>
                    <a:pt x="51" y="278"/>
                  </a:cubicBezTo>
                  <a:cubicBezTo>
                    <a:pt x="47" y="276"/>
                    <a:pt x="43" y="278"/>
                    <a:pt x="41" y="282"/>
                  </a:cubicBezTo>
                  <a:cubicBezTo>
                    <a:pt x="41" y="282"/>
                    <a:pt x="41" y="282"/>
                    <a:pt x="41" y="282"/>
                  </a:cubicBezTo>
                  <a:cubicBezTo>
                    <a:pt x="39" y="286"/>
                    <a:pt x="41" y="291"/>
                    <a:pt x="45" y="293"/>
                  </a:cubicBezTo>
                  <a:cubicBezTo>
                    <a:pt x="49" y="295"/>
                    <a:pt x="54" y="293"/>
                    <a:pt x="56" y="289"/>
                  </a:cubicBezTo>
                  <a:close/>
                  <a:moveTo>
                    <a:pt x="41" y="325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43" y="321"/>
                    <a:pt x="40" y="316"/>
                    <a:pt x="36" y="315"/>
                  </a:cubicBezTo>
                  <a:cubicBezTo>
                    <a:pt x="32" y="314"/>
                    <a:pt x="27" y="316"/>
                    <a:pt x="26" y="320"/>
                  </a:cubicBezTo>
                  <a:cubicBezTo>
                    <a:pt x="26" y="320"/>
                    <a:pt x="26" y="320"/>
                    <a:pt x="26" y="320"/>
                  </a:cubicBezTo>
                  <a:cubicBezTo>
                    <a:pt x="25" y="324"/>
                    <a:pt x="27" y="329"/>
                    <a:pt x="31" y="330"/>
                  </a:cubicBezTo>
                  <a:cubicBezTo>
                    <a:pt x="35" y="332"/>
                    <a:pt x="40" y="329"/>
                    <a:pt x="41" y="325"/>
                  </a:cubicBezTo>
                  <a:close/>
                  <a:moveTo>
                    <a:pt x="30" y="363"/>
                  </a:moveTo>
                  <a:cubicBezTo>
                    <a:pt x="30" y="363"/>
                    <a:pt x="30" y="363"/>
                    <a:pt x="30" y="363"/>
                  </a:cubicBezTo>
                  <a:cubicBezTo>
                    <a:pt x="31" y="358"/>
                    <a:pt x="28" y="354"/>
                    <a:pt x="24" y="353"/>
                  </a:cubicBezTo>
                  <a:cubicBezTo>
                    <a:pt x="20" y="352"/>
                    <a:pt x="15" y="354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3" y="363"/>
                    <a:pt x="16" y="367"/>
                    <a:pt x="20" y="368"/>
                  </a:cubicBezTo>
                  <a:cubicBezTo>
                    <a:pt x="24" y="369"/>
                    <a:pt x="29" y="367"/>
                    <a:pt x="30" y="363"/>
                  </a:cubicBezTo>
                  <a:close/>
                  <a:moveTo>
                    <a:pt x="22" y="401"/>
                  </a:moveTo>
                  <a:cubicBezTo>
                    <a:pt x="22" y="401"/>
                    <a:pt x="22" y="401"/>
                    <a:pt x="22" y="401"/>
                  </a:cubicBezTo>
                  <a:cubicBezTo>
                    <a:pt x="23" y="396"/>
                    <a:pt x="20" y="392"/>
                    <a:pt x="15" y="392"/>
                  </a:cubicBezTo>
                  <a:cubicBezTo>
                    <a:pt x="11" y="391"/>
                    <a:pt x="7" y="394"/>
                    <a:pt x="6" y="398"/>
                  </a:cubicBezTo>
                  <a:cubicBezTo>
                    <a:pt x="5" y="402"/>
                    <a:pt x="8" y="407"/>
                    <a:pt x="13" y="407"/>
                  </a:cubicBezTo>
                  <a:cubicBezTo>
                    <a:pt x="17" y="408"/>
                    <a:pt x="21" y="405"/>
                    <a:pt x="22" y="401"/>
                  </a:cubicBezTo>
                  <a:close/>
                  <a:moveTo>
                    <a:pt x="17" y="439"/>
                  </a:moveTo>
                  <a:cubicBezTo>
                    <a:pt x="17" y="439"/>
                    <a:pt x="17" y="439"/>
                    <a:pt x="17" y="439"/>
                  </a:cubicBezTo>
                  <a:cubicBezTo>
                    <a:pt x="17" y="435"/>
                    <a:pt x="14" y="431"/>
                    <a:pt x="10" y="431"/>
                  </a:cubicBezTo>
                  <a:cubicBezTo>
                    <a:pt x="5" y="430"/>
                    <a:pt x="1" y="434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43"/>
                    <a:pt x="4" y="446"/>
                    <a:pt x="8" y="447"/>
                  </a:cubicBezTo>
                  <a:cubicBezTo>
                    <a:pt x="13" y="447"/>
                    <a:pt x="17" y="444"/>
                    <a:pt x="17" y="439"/>
                  </a:cubicBezTo>
                  <a:close/>
                  <a:moveTo>
                    <a:pt x="16" y="478"/>
                  </a:moveTo>
                  <a:cubicBezTo>
                    <a:pt x="16" y="478"/>
                    <a:pt x="16" y="478"/>
                    <a:pt x="16" y="478"/>
                  </a:cubicBezTo>
                  <a:cubicBezTo>
                    <a:pt x="16" y="474"/>
                    <a:pt x="12" y="470"/>
                    <a:pt x="8" y="470"/>
                  </a:cubicBezTo>
                  <a:cubicBezTo>
                    <a:pt x="3" y="470"/>
                    <a:pt x="0" y="474"/>
                    <a:pt x="0" y="479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3"/>
                    <a:pt x="3" y="486"/>
                    <a:pt x="8" y="486"/>
                  </a:cubicBezTo>
                  <a:cubicBezTo>
                    <a:pt x="12" y="486"/>
                    <a:pt x="16" y="483"/>
                    <a:pt x="16" y="478"/>
                  </a:cubicBezTo>
                  <a:close/>
                  <a:moveTo>
                    <a:pt x="17" y="517"/>
                  </a:moveTo>
                  <a:cubicBezTo>
                    <a:pt x="17" y="517"/>
                    <a:pt x="17" y="517"/>
                    <a:pt x="17" y="517"/>
                  </a:cubicBezTo>
                  <a:cubicBezTo>
                    <a:pt x="17" y="513"/>
                    <a:pt x="13" y="510"/>
                    <a:pt x="9" y="510"/>
                  </a:cubicBezTo>
                  <a:cubicBezTo>
                    <a:pt x="4" y="511"/>
                    <a:pt x="1" y="514"/>
                    <a:pt x="1" y="519"/>
                  </a:cubicBezTo>
                  <a:cubicBezTo>
                    <a:pt x="2" y="523"/>
                    <a:pt x="6" y="527"/>
                    <a:pt x="10" y="526"/>
                  </a:cubicBezTo>
                  <a:cubicBezTo>
                    <a:pt x="15" y="526"/>
                    <a:pt x="18" y="522"/>
                    <a:pt x="17" y="517"/>
                  </a:cubicBezTo>
                  <a:close/>
                  <a:moveTo>
                    <a:pt x="22" y="556"/>
                  </a:moveTo>
                  <a:cubicBezTo>
                    <a:pt x="22" y="556"/>
                    <a:pt x="22" y="556"/>
                    <a:pt x="22" y="556"/>
                  </a:cubicBezTo>
                  <a:cubicBezTo>
                    <a:pt x="22" y="552"/>
                    <a:pt x="18" y="549"/>
                    <a:pt x="13" y="550"/>
                  </a:cubicBezTo>
                  <a:cubicBezTo>
                    <a:pt x="9" y="550"/>
                    <a:pt x="6" y="555"/>
                    <a:pt x="7" y="559"/>
                  </a:cubicBezTo>
                  <a:cubicBezTo>
                    <a:pt x="7" y="563"/>
                    <a:pt x="12" y="566"/>
                    <a:pt x="16" y="565"/>
                  </a:cubicBezTo>
                  <a:cubicBezTo>
                    <a:pt x="20" y="565"/>
                    <a:pt x="23" y="561"/>
                    <a:pt x="22" y="556"/>
                  </a:cubicBezTo>
                  <a:close/>
                  <a:moveTo>
                    <a:pt x="31" y="594"/>
                  </a:moveTo>
                  <a:cubicBezTo>
                    <a:pt x="31" y="594"/>
                    <a:pt x="31" y="594"/>
                    <a:pt x="31" y="594"/>
                  </a:cubicBezTo>
                  <a:cubicBezTo>
                    <a:pt x="30" y="590"/>
                    <a:pt x="25" y="587"/>
                    <a:pt x="21" y="589"/>
                  </a:cubicBezTo>
                  <a:cubicBezTo>
                    <a:pt x="17" y="590"/>
                    <a:pt x="14" y="594"/>
                    <a:pt x="15" y="598"/>
                  </a:cubicBezTo>
                  <a:cubicBezTo>
                    <a:pt x="16" y="603"/>
                    <a:pt x="21" y="605"/>
                    <a:pt x="25" y="604"/>
                  </a:cubicBezTo>
                  <a:cubicBezTo>
                    <a:pt x="29" y="603"/>
                    <a:pt x="32" y="599"/>
                    <a:pt x="31" y="594"/>
                  </a:cubicBezTo>
                  <a:close/>
                  <a:moveTo>
                    <a:pt x="42" y="632"/>
                  </a:moveTo>
                  <a:cubicBezTo>
                    <a:pt x="42" y="632"/>
                    <a:pt x="42" y="632"/>
                    <a:pt x="42" y="632"/>
                  </a:cubicBezTo>
                  <a:cubicBezTo>
                    <a:pt x="41" y="627"/>
                    <a:pt x="36" y="625"/>
                    <a:pt x="32" y="627"/>
                  </a:cubicBezTo>
                  <a:cubicBezTo>
                    <a:pt x="28" y="628"/>
                    <a:pt x="26" y="633"/>
                    <a:pt x="27" y="637"/>
                  </a:cubicBezTo>
                  <a:cubicBezTo>
                    <a:pt x="27" y="637"/>
                    <a:pt x="27" y="637"/>
                    <a:pt x="27" y="637"/>
                  </a:cubicBezTo>
                  <a:cubicBezTo>
                    <a:pt x="29" y="641"/>
                    <a:pt x="33" y="643"/>
                    <a:pt x="37" y="642"/>
                  </a:cubicBezTo>
                  <a:cubicBezTo>
                    <a:pt x="42" y="640"/>
                    <a:pt x="44" y="636"/>
                    <a:pt x="42" y="632"/>
                  </a:cubicBezTo>
                  <a:close/>
                  <a:moveTo>
                    <a:pt x="57" y="668"/>
                  </a:moveTo>
                  <a:cubicBezTo>
                    <a:pt x="57" y="668"/>
                    <a:pt x="57" y="668"/>
                    <a:pt x="57" y="668"/>
                  </a:cubicBezTo>
                  <a:cubicBezTo>
                    <a:pt x="55" y="664"/>
                    <a:pt x="50" y="662"/>
                    <a:pt x="46" y="664"/>
                  </a:cubicBezTo>
                  <a:cubicBezTo>
                    <a:pt x="42" y="666"/>
                    <a:pt x="41" y="670"/>
                    <a:pt x="42" y="674"/>
                  </a:cubicBezTo>
                  <a:cubicBezTo>
                    <a:pt x="42" y="674"/>
                    <a:pt x="42" y="674"/>
                    <a:pt x="42" y="674"/>
                  </a:cubicBezTo>
                  <a:cubicBezTo>
                    <a:pt x="44" y="678"/>
                    <a:pt x="49" y="680"/>
                    <a:pt x="53" y="678"/>
                  </a:cubicBezTo>
                  <a:cubicBezTo>
                    <a:pt x="57" y="676"/>
                    <a:pt x="59" y="672"/>
                    <a:pt x="57" y="668"/>
                  </a:cubicBezTo>
                  <a:close/>
                  <a:moveTo>
                    <a:pt x="75" y="702"/>
                  </a:moveTo>
                  <a:cubicBezTo>
                    <a:pt x="75" y="702"/>
                    <a:pt x="75" y="702"/>
                    <a:pt x="75" y="702"/>
                  </a:cubicBezTo>
                  <a:cubicBezTo>
                    <a:pt x="73" y="699"/>
                    <a:pt x="68" y="697"/>
                    <a:pt x="64" y="699"/>
                  </a:cubicBezTo>
                  <a:cubicBezTo>
                    <a:pt x="60" y="702"/>
                    <a:pt x="59" y="706"/>
                    <a:pt x="61" y="710"/>
                  </a:cubicBezTo>
                  <a:cubicBezTo>
                    <a:pt x="63" y="714"/>
                    <a:pt x="68" y="716"/>
                    <a:pt x="72" y="713"/>
                  </a:cubicBezTo>
                  <a:cubicBezTo>
                    <a:pt x="75" y="711"/>
                    <a:pt x="77" y="706"/>
                    <a:pt x="75" y="702"/>
                  </a:cubicBezTo>
                  <a:close/>
                  <a:moveTo>
                    <a:pt x="95" y="736"/>
                  </a:moveTo>
                  <a:cubicBezTo>
                    <a:pt x="95" y="736"/>
                    <a:pt x="95" y="736"/>
                    <a:pt x="95" y="736"/>
                  </a:cubicBezTo>
                  <a:cubicBezTo>
                    <a:pt x="93" y="732"/>
                    <a:pt x="88" y="731"/>
                    <a:pt x="84" y="733"/>
                  </a:cubicBezTo>
                  <a:cubicBezTo>
                    <a:pt x="81" y="736"/>
                    <a:pt x="80" y="741"/>
                    <a:pt x="82" y="745"/>
                  </a:cubicBezTo>
                  <a:cubicBezTo>
                    <a:pt x="82" y="745"/>
                    <a:pt x="82" y="745"/>
                    <a:pt x="82" y="745"/>
                  </a:cubicBezTo>
                  <a:cubicBezTo>
                    <a:pt x="85" y="748"/>
                    <a:pt x="90" y="749"/>
                    <a:pt x="93" y="747"/>
                  </a:cubicBezTo>
                  <a:cubicBezTo>
                    <a:pt x="97" y="744"/>
                    <a:pt x="98" y="739"/>
                    <a:pt x="95" y="736"/>
                  </a:cubicBezTo>
                  <a:close/>
                  <a:moveTo>
                    <a:pt x="119" y="767"/>
                  </a:moveTo>
                  <a:cubicBezTo>
                    <a:pt x="119" y="767"/>
                    <a:pt x="119" y="767"/>
                    <a:pt x="119" y="767"/>
                  </a:cubicBezTo>
                  <a:cubicBezTo>
                    <a:pt x="116" y="763"/>
                    <a:pt x="111" y="763"/>
                    <a:pt x="107" y="766"/>
                  </a:cubicBezTo>
                  <a:cubicBezTo>
                    <a:pt x="104" y="769"/>
                    <a:pt x="103" y="774"/>
                    <a:pt x="106" y="777"/>
                  </a:cubicBezTo>
                  <a:cubicBezTo>
                    <a:pt x="106" y="777"/>
                    <a:pt x="106" y="777"/>
                    <a:pt x="106" y="777"/>
                  </a:cubicBezTo>
                  <a:cubicBezTo>
                    <a:pt x="109" y="780"/>
                    <a:pt x="114" y="781"/>
                    <a:pt x="117" y="778"/>
                  </a:cubicBezTo>
                  <a:cubicBezTo>
                    <a:pt x="121" y="775"/>
                    <a:pt x="121" y="770"/>
                    <a:pt x="119" y="767"/>
                  </a:cubicBezTo>
                  <a:close/>
                  <a:moveTo>
                    <a:pt x="144" y="796"/>
                  </a:moveTo>
                  <a:cubicBezTo>
                    <a:pt x="144" y="796"/>
                    <a:pt x="144" y="796"/>
                    <a:pt x="144" y="796"/>
                  </a:cubicBezTo>
                  <a:cubicBezTo>
                    <a:pt x="141" y="793"/>
                    <a:pt x="136" y="793"/>
                    <a:pt x="133" y="796"/>
                  </a:cubicBezTo>
                  <a:cubicBezTo>
                    <a:pt x="130" y="799"/>
                    <a:pt x="130" y="804"/>
                    <a:pt x="133" y="807"/>
                  </a:cubicBezTo>
                  <a:cubicBezTo>
                    <a:pt x="133" y="807"/>
                    <a:pt x="133" y="807"/>
                    <a:pt x="133" y="807"/>
                  </a:cubicBezTo>
                  <a:cubicBezTo>
                    <a:pt x="136" y="810"/>
                    <a:pt x="141" y="810"/>
                    <a:pt x="144" y="807"/>
                  </a:cubicBezTo>
                  <a:cubicBezTo>
                    <a:pt x="147" y="804"/>
                    <a:pt x="148" y="799"/>
                    <a:pt x="144" y="796"/>
                  </a:cubicBezTo>
                  <a:close/>
                  <a:moveTo>
                    <a:pt x="173" y="823"/>
                  </a:moveTo>
                  <a:cubicBezTo>
                    <a:pt x="173" y="823"/>
                    <a:pt x="173" y="823"/>
                    <a:pt x="173" y="823"/>
                  </a:cubicBezTo>
                  <a:cubicBezTo>
                    <a:pt x="169" y="820"/>
                    <a:pt x="164" y="820"/>
                    <a:pt x="161" y="824"/>
                  </a:cubicBezTo>
                  <a:cubicBezTo>
                    <a:pt x="159" y="827"/>
                    <a:pt x="159" y="832"/>
                    <a:pt x="162" y="835"/>
                  </a:cubicBezTo>
                  <a:cubicBezTo>
                    <a:pt x="162" y="835"/>
                    <a:pt x="162" y="835"/>
                    <a:pt x="162" y="835"/>
                  </a:cubicBezTo>
                  <a:cubicBezTo>
                    <a:pt x="166" y="838"/>
                    <a:pt x="171" y="838"/>
                    <a:pt x="173" y="834"/>
                  </a:cubicBezTo>
                  <a:cubicBezTo>
                    <a:pt x="176" y="831"/>
                    <a:pt x="176" y="826"/>
                    <a:pt x="173" y="823"/>
                  </a:cubicBezTo>
                  <a:close/>
                  <a:moveTo>
                    <a:pt x="203" y="848"/>
                  </a:moveTo>
                  <a:cubicBezTo>
                    <a:pt x="203" y="848"/>
                    <a:pt x="203" y="848"/>
                    <a:pt x="203" y="848"/>
                  </a:cubicBezTo>
                  <a:cubicBezTo>
                    <a:pt x="200" y="845"/>
                    <a:pt x="195" y="846"/>
                    <a:pt x="192" y="849"/>
                  </a:cubicBezTo>
                  <a:cubicBezTo>
                    <a:pt x="189" y="853"/>
                    <a:pt x="190" y="858"/>
                    <a:pt x="194" y="860"/>
                  </a:cubicBezTo>
                  <a:cubicBezTo>
                    <a:pt x="197" y="863"/>
                    <a:pt x="202" y="862"/>
                    <a:pt x="205" y="859"/>
                  </a:cubicBezTo>
                  <a:cubicBezTo>
                    <a:pt x="207" y="855"/>
                    <a:pt x="207" y="850"/>
                    <a:pt x="203" y="848"/>
                  </a:cubicBezTo>
                  <a:close/>
                </a:path>
              </a:pathLst>
            </a:custGeom>
            <a:solidFill>
              <a:srgbClr val="B4EA5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BF84F04-16A0-065A-5D5B-6E675DA69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5213350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2 w 16"/>
                <a:gd name="T11" fmla="*/ 2 h 16"/>
                <a:gd name="T12" fmla="*/ 0 w 16"/>
                <a:gd name="T13" fmla="*/ 8 h 16"/>
                <a:gd name="T14" fmla="*/ 2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2" y="15"/>
                    <a:pt x="14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6"/>
                    <a:pt x="15" y="4"/>
                    <a:pt x="14" y="2"/>
                  </a:cubicBezTo>
                  <a:cubicBezTo>
                    <a:pt x="12" y="1"/>
                    <a:pt x="10" y="0"/>
                    <a:pt x="8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2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7" name="Freeform 8">
            <a:extLst>
              <a:ext uri="{FF2B5EF4-FFF2-40B4-BE49-F238E27FC236}">
                <a16:creationId xmlns:a16="http://schemas.microsoft.com/office/drawing/2014/main" id="{1DD944C8-2BBD-01BD-2F69-78215249B9E7}"/>
              </a:ext>
            </a:extLst>
          </p:cNvPr>
          <p:cNvSpPr>
            <a:spLocks/>
          </p:cNvSpPr>
          <p:nvPr/>
        </p:nvSpPr>
        <p:spPr bwMode="auto">
          <a:xfrm>
            <a:off x="5087541" y="2758679"/>
            <a:ext cx="463154" cy="1619250"/>
          </a:xfrm>
          <a:custGeom>
            <a:avLst/>
            <a:gdLst>
              <a:gd name="T0" fmla="*/ 135 w 164"/>
              <a:gd name="T1" fmla="*/ 546 h 574"/>
              <a:gd name="T2" fmla="*/ 73 w 164"/>
              <a:gd name="T3" fmla="*/ 429 h 574"/>
              <a:gd name="T4" fmla="*/ 73 w 164"/>
              <a:gd name="T5" fmla="*/ 429 h 574"/>
              <a:gd name="T6" fmla="*/ 34 w 164"/>
              <a:gd name="T7" fmla="*/ 278 h 574"/>
              <a:gd name="T8" fmla="*/ 34 w 164"/>
              <a:gd name="T9" fmla="*/ 275 h 574"/>
              <a:gd name="T10" fmla="*/ 67 w 164"/>
              <a:gd name="T11" fmla="*/ 138 h 574"/>
              <a:gd name="T12" fmla="*/ 155 w 164"/>
              <a:gd name="T13" fmla="*/ 33 h 574"/>
              <a:gd name="T14" fmla="*/ 158 w 164"/>
              <a:gd name="T15" fmla="*/ 9 h 574"/>
              <a:gd name="T16" fmla="*/ 134 w 164"/>
              <a:gd name="T17" fmla="*/ 6 h 574"/>
              <a:gd name="T18" fmla="*/ 37 w 164"/>
              <a:gd name="T19" fmla="*/ 123 h 574"/>
              <a:gd name="T20" fmla="*/ 0 w 164"/>
              <a:gd name="T21" fmla="*/ 274 h 574"/>
              <a:gd name="T22" fmla="*/ 0 w 164"/>
              <a:gd name="T23" fmla="*/ 278 h 574"/>
              <a:gd name="T24" fmla="*/ 43 w 164"/>
              <a:gd name="T25" fmla="*/ 445 h 574"/>
              <a:gd name="T26" fmla="*/ 58 w 164"/>
              <a:gd name="T27" fmla="*/ 437 h 574"/>
              <a:gd name="T28" fmla="*/ 43 w 164"/>
              <a:gd name="T29" fmla="*/ 445 h 574"/>
              <a:gd name="T30" fmla="*/ 105 w 164"/>
              <a:gd name="T31" fmla="*/ 562 h 574"/>
              <a:gd name="T32" fmla="*/ 128 w 164"/>
              <a:gd name="T33" fmla="*/ 569 h 574"/>
              <a:gd name="T34" fmla="*/ 135 w 164"/>
              <a:gd name="T35" fmla="*/ 546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" h="574">
                <a:moveTo>
                  <a:pt x="135" y="546"/>
                </a:moveTo>
                <a:cubicBezTo>
                  <a:pt x="73" y="429"/>
                  <a:pt x="73" y="429"/>
                  <a:pt x="73" y="429"/>
                </a:cubicBezTo>
                <a:cubicBezTo>
                  <a:pt x="73" y="429"/>
                  <a:pt x="73" y="429"/>
                  <a:pt x="73" y="429"/>
                </a:cubicBezTo>
                <a:cubicBezTo>
                  <a:pt x="48" y="384"/>
                  <a:pt x="34" y="333"/>
                  <a:pt x="34" y="278"/>
                </a:cubicBezTo>
                <a:cubicBezTo>
                  <a:pt x="34" y="277"/>
                  <a:pt x="34" y="276"/>
                  <a:pt x="34" y="275"/>
                </a:cubicBezTo>
                <a:cubicBezTo>
                  <a:pt x="34" y="226"/>
                  <a:pt x="46" y="179"/>
                  <a:pt x="67" y="138"/>
                </a:cubicBezTo>
                <a:cubicBezTo>
                  <a:pt x="88" y="97"/>
                  <a:pt x="118" y="61"/>
                  <a:pt x="155" y="33"/>
                </a:cubicBezTo>
                <a:cubicBezTo>
                  <a:pt x="162" y="27"/>
                  <a:pt x="164" y="16"/>
                  <a:pt x="158" y="9"/>
                </a:cubicBezTo>
                <a:cubicBezTo>
                  <a:pt x="152" y="1"/>
                  <a:pt x="141" y="0"/>
                  <a:pt x="134" y="6"/>
                </a:cubicBezTo>
                <a:cubicBezTo>
                  <a:pt x="94" y="37"/>
                  <a:pt x="60" y="77"/>
                  <a:pt x="37" y="123"/>
                </a:cubicBezTo>
                <a:cubicBezTo>
                  <a:pt x="14" y="168"/>
                  <a:pt x="0" y="220"/>
                  <a:pt x="0" y="274"/>
                </a:cubicBezTo>
                <a:cubicBezTo>
                  <a:pt x="0" y="276"/>
                  <a:pt x="0" y="277"/>
                  <a:pt x="0" y="278"/>
                </a:cubicBezTo>
                <a:cubicBezTo>
                  <a:pt x="0" y="339"/>
                  <a:pt x="16" y="396"/>
                  <a:pt x="43" y="445"/>
                </a:cubicBezTo>
                <a:cubicBezTo>
                  <a:pt x="58" y="437"/>
                  <a:pt x="58" y="437"/>
                  <a:pt x="58" y="437"/>
                </a:cubicBezTo>
                <a:cubicBezTo>
                  <a:pt x="43" y="445"/>
                  <a:pt x="43" y="445"/>
                  <a:pt x="43" y="445"/>
                </a:cubicBezTo>
                <a:cubicBezTo>
                  <a:pt x="105" y="562"/>
                  <a:pt x="105" y="562"/>
                  <a:pt x="105" y="562"/>
                </a:cubicBezTo>
                <a:cubicBezTo>
                  <a:pt x="109" y="570"/>
                  <a:pt x="120" y="574"/>
                  <a:pt x="128" y="569"/>
                </a:cubicBezTo>
                <a:cubicBezTo>
                  <a:pt x="136" y="565"/>
                  <a:pt x="139" y="554"/>
                  <a:pt x="135" y="546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5B74F0B-98A3-A5C6-91BD-A1C355841DAA}"/>
              </a:ext>
            </a:extLst>
          </p:cNvPr>
          <p:cNvSpPr>
            <a:spLocks/>
          </p:cNvSpPr>
          <p:nvPr/>
        </p:nvSpPr>
        <p:spPr bwMode="auto">
          <a:xfrm>
            <a:off x="5460208" y="2572942"/>
            <a:ext cx="1497806" cy="657225"/>
          </a:xfrm>
          <a:custGeom>
            <a:avLst/>
            <a:gdLst>
              <a:gd name="T0" fmla="*/ 30 w 531"/>
              <a:gd name="T1" fmla="*/ 93 h 233"/>
              <a:gd name="T2" fmla="*/ 207 w 531"/>
              <a:gd name="T3" fmla="*/ 34 h 233"/>
              <a:gd name="T4" fmla="*/ 212 w 531"/>
              <a:gd name="T5" fmla="*/ 34 h 233"/>
              <a:gd name="T6" fmla="*/ 384 w 531"/>
              <a:gd name="T7" fmla="*/ 86 h 233"/>
              <a:gd name="T8" fmla="*/ 496 w 531"/>
              <a:gd name="T9" fmla="*/ 220 h 233"/>
              <a:gd name="T10" fmla="*/ 518 w 531"/>
              <a:gd name="T11" fmla="*/ 229 h 233"/>
              <a:gd name="T12" fmla="*/ 527 w 531"/>
              <a:gd name="T13" fmla="*/ 207 h 233"/>
              <a:gd name="T14" fmla="*/ 403 w 531"/>
              <a:gd name="T15" fmla="*/ 58 h 233"/>
              <a:gd name="T16" fmla="*/ 212 w 531"/>
              <a:gd name="T17" fmla="*/ 0 h 233"/>
              <a:gd name="T18" fmla="*/ 207 w 531"/>
              <a:gd name="T19" fmla="*/ 0 h 233"/>
              <a:gd name="T20" fmla="*/ 10 w 531"/>
              <a:gd name="T21" fmla="*/ 66 h 233"/>
              <a:gd name="T22" fmla="*/ 6 w 531"/>
              <a:gd name="T23" fmla="*/ 90 h 233"/>
              <a:gd name="T24" fmla="*/ 30 w 531"/>
              <a:gd name="T25" fmla="*/ 9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1" h="233">
                <a:moveTo>
                  <a:pt x="30" y="93"/>
                </a:moveTo>
                <a:cubicBezTo>
                  <a:pt x="80" y="57"/>
                  <a:pt x="141" y="35"/>
                  <a:pt x="207" y="34"/>
                </a:cubicBezTo>
                <a:cubicBezTo>
                  <a:pt x="209" y="34"/>
                  <a:pt x="210" y="34"/>
                  <a:pt x="212" y="34"/>
                </a:cubicBezTo>
                <a:cubicBezTo>
                  <a:pt x="275" y="34"/>
                  <a:pt x="334" y="53"/>
                  <a:pt x="384" y="86"/>
                </a:cubicBezTo>
                <a:cubicBezTo>
                  <a:pt x="433" y="119"/>
                  <a:pt x="472" y="166"/>
                  <a:pt x="496" y="220"/>
                </a:cubicBezTo>
                <a:cubicBezTo>
                  <a:pt x="500" y="229"/>
                  <a:pt x="510" y="233"/>
                  <a:pt x="518" y="229"/>
                </a:cubicBezTo>
                <a:cubicBezTo>
                  <a:pt x="527" y="225"/>
                  <a:pt x="531" y="216"/>
                  <a:pt x="527" y="207"/>
                </a:cubicBezTo>
                <a:cubicBezTo>
                  <a:pt x="501" y="146"/>
                  <a:pt x="457" y="94"/>
                  <a:pt x="403" y="58"/>
                </a:cubicBezTo>
                <a:cubicBezTo>
                  <a:pt x="348" y="21"/>
                  <a:pt x="282" y="0"/>
                  <a:pt x="212" y="0"/>
                </a:cubicBezTo>
                <a:cubicBezTo>
                  <a:pt x="210" y="0"/>
                  <a:pt x="208" y="0"/>
                  <a:pt x="207" y="0"/>
                </a:cubicBezTo>
                <a:cubicBezTo>
                  <a:pt x="133" y="1"/>
                  <a:pt x="65" y="25"/>
                  <a:pt x="10" y="66"/>
                </a:cubicBezTo>
                <a:cubicBezTo>
                  <a:pt x="2" y="72"/>
                  <a:pt x="0" y="82"/>
                  <a:pt x="6" y="90"/>
                </a:cubicBezTo>
                <a:cubicBezTo>
                  <a:pt x="12" y="97"/>
                  <a:pt x="22" y="99"/>
                  <a:pt x="30" y="93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08623FDF-0B78-BE41-FFF4-6D81B745B593}"/>
              </a:ext>
            </a:extLst>
          </p:cNvPr>
          <p:cNvSpPr>
            <a:spLocks/>
          </p:cNvSpPr>
          <p:nvPr/>
        </p:nvSpPr>
        <p:spPr bwMode="auto">
          <a:xfrm>
            <a:off x="5470923" y="4417220"/>
            <a:ext cx="1188244" cy="992981"/>
          </a:xfrm>
          <a:custGeom>
            <a:avLst/>
            <a:gdLst>
              <a:gd name="T0" fmla="*/ 387 w 421"/>
              <a:gd name="T1" fmla="*/ 17 h 352"/>
              <a:gd name="T2" fmla="*/ 387 w 421"/>
              <a:gd name="T3" fmla="*/ 47 h 352"/>
              <a:gd name="T4" fmla="*/ 383 w 421"/>
              <a:gd name="T5" fmla="*/ 58 h 352"/>
              <a:gd name="T6" fmla="*/ 373 w 421"/>
              <a:gd name="T7" fmla="*/ 62 h 352"/>
              <a:gd name="T8" fmla="*/ 59 w 421"/>
              <a:gd name="T9" fmla="*/ 62 h 352"/>
              <a:gd name="T10" fmla="*/ 17 w 421"/>
              <a:gd name="T11" fmla="*/ 79 h 352"/>
              <a:gd name="T12" fmla="*/ 0 w 421"/>
              <a:gd name="T13" fmla="*/ 122 h 352"/>
              <a:gd name="T14" fmla="*/ 17 w 421"/>
              <a:gd name="T15" fmla="*/ 164 h 352"/>
              <a:gd name="T16" fmla="*/ 59 w 421"/>
              <a:gd name="T17" fmla="*/ 181 h 352"/>
              <a:gd name="T18" fmla="*/ 319 w 421"/>
              <a:gd name="T19" fmla="*/ 181 h 352"/>
              <a:gd name="T20" fmla="*/ 336 w 421"/>
              <a:gd name="T21" fmla="*/ 188 h 352"/>
              <a:gd name="T22" fmla="*/ 343 w 421"/>
              <a:gd name="T23" fmla="*/ 205 h 352"/>
              <a:gd name="T24" fmla="*/ 336 w 421"/>
              <a:gd name="T25" fmla="*/ 222 h 352"/>
              <a:gd name="T26" fmla="*/ 319 w 421"/>
              <a:gd name="T27" fmla="*/ 229 h 352"/>
              <a:gd name="T28" fmla="*/ 115 w 421"/>
              <a:gd name="T29" fmla="*/ 229 h 352"/>
              <a:gd name="T30" fmla="*/ 71 w 421"/>
              <a:gd name="T31" fmla="*/ 247 h 352"/>
              <a:gd name="T32" fmla="*/ 53 w 421"/>
              <a:gd name="T33" fmla="*/ 290 h 352"/>
              <a:gd name="T34" fmla="*/ 71 w 421"/>
              <a:gd name="T35" fmla="*/ 334 h 352"/>
              <a:gd name="T36" fmla="*/ 115 w 421"/>
              <a:gd name="T37" fmla="*/ 352 h 352"/>
              <a:gd name="T38" fmla="*/ 209 w 421"/>
              <a:gd name="T39" fmla="*/ 352 h 352"/>
              <a:gd name="T40" fmla="*/ 257 w 421"/>
              <a:gd name="T41" fmla="*/ 352 h 352"/>
              <a:gd name="T42" fmla="*/ 274 w 421"/>
              <a:gd name="T43" fmla="*/ 335 h 352"/>
              <a:gd name="T44" fmla="*/ 257 w 421"/>
              <a:gd name="T45" fmla="*/ 318 h 352"/>
              <a:gd name="T46" fmla="*/ 209 w 421"/>
              <a:gd name="T47" fmla="*/ 318 h 352"/>
              <a:gd name="T48" fmla="*/ 115 w 421"/>
              <a:gd name="T49" fmla="*/ 318 h 352"/>
              <a:gd name="T50" fmla="*/ 95 w 421"/>
              <a:gd name="T51" fmla="*/ 310 h 352"/>
              <a:gd name="T52" fmla="*/ 87 w 421"/>
              <a:gd name="T53" fmla="*/ 290 h 352"/>
              <a:gd name="T54" fmla="*/ 95 w 421"/>
              <a:gd name="T55" fmla="*/ 271 h 352"/>
              <a:gd name="T56" fmla="*/ 115 w 421"/>
              <a:gd name="T57" fmla="*/ 262 h 352"/>
              <a:gd name="T58" fmla="*/ 319 w 421"/>
              <a:gd name="T59" fmla="*/ 262 h 352"/>
              <a:gd name="T60" fmla="*/ 360 w 421"/>
              <a:gd name="T61" fmla="*/ 246 h 352"/>
              <a:gd name="T62" fmla="*/ 377 w 421"/>
              <a:gd name="T63" fmla="*/ 205 h 352"/>
              <a:gd name="T64" fmla="*/ 360 w 421"/>
              <a:gd name="T65" fmla="*/ 164 h 352"/>
              <a:gd name="T66" fmla="*/ 319 w 421"/>
              <a:gd name="T67" fmla="*/ 147 h 352"/>
              <a:gd name="T68" fmla="*/ 59 w 421"/>
              <a:gd name="T69" fmla="*/ 147 h 352"/>
              <a:gd name="T70" fmla="*/ 41 w 421"/>
              <a:gd name="T71" fmla="*/ 140 h 352"/>
              <a:gd name="T72" fmla="*/ 34 w 421"/>
              <a:gd name="T73" fmla="*/ 122 h 352"/>
              <a:gd name="T74" fmla="*/ 41 w 421"/>
              <a:gd name="T75" fmla="*/ 103 h 352"/>
              <a:gd name="T76" fmla="*/ 59 w 421"/>
              <a:gd name="T77" fmla="*/ 96 h 352"/>
              <a:gd name="T78" fmla="*/ 373 w 421"/>
              <a:gd name="T79" fmla="*/ 96 h 352"/>
              <a:gd name="T80" fmla="*/ 407 w 421"/>
              <a:gd name="T81" fmla="*/ 82 h 352"/>
              <a:gd name="T82" fmla="*/ 421 w 421"/>
              <a:gd name="T83" fmla="*/ 47 h 352"/>
              <a:gd name="T84" fmla="*/ 421 w 421"/>
              <a:gd name="T85" fmla="*/ 17 h 352"/>
              <a:gd name="T86" fmla="*/ 404 w 421"/>
              <a:gd name="T87" fmla="*/ 0 h 352"/>
              <a:gd name="T88" fmla="*/ 387 w 421"/>
              <a:gd name="T89" fmla="*/ 1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1" h="352">
                <a:moveTo>
                  <a:pt x="387" y="17"/>
                </a:moveTo>
                <a:cubicBezTo>
                  <a:pt x="387" y="47"/>
                  <a:pt x="387" y="47"/>
                  <a:pt x="387" y="47"/>
                </a:cubicBezTo>
                <a:cubicBezTo>
                  <a:pt x="387" y="51"/>
                  <a:pt x="386" y="55"/>
                  <a:pt x="383" y="58"/>
                </a:cubicBezTo>
                <a:cubicBezTo>
                  <a:pt x="380" y="60"/>
                  <a:pt x="377" y="62"/>
                  <a:pt x="37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43" y="62"/>
                  <a:pt x="28" y="69"/>
                  <a:pt x="17" y="79"/>
                </a:cubicBezTo>
                <a:cubicBezTo>
                  <a:pt x="7" y="90"/>
                  <a:pt x="0" y="105"/>
                  <a:pt x="0" y="122"/>
                </a:cubicBezTo>
                <a:cubicBezTo>
                  <a:pt x="0" y="138"/>
                  <a:pt x="7" y="153"/>
                  <a:pt x="17" y="164"/>
                </a:cubicBezTo>
                <a:cubicBezTo>
                  <a:pt x="28" y="174"/>
                  <a:pt x="43" y="181"/>
                  <a:pt x="59" y="181"/>
                </a:cubicBezTo>
                <a:cubicBezTo>
                  <a:pt x="319" y="181"/>
                  <a:pt x="319" y="181"/>
                  <a:pt x="319" y="181"/>
                </a:cubicBezTo>
                <a:cubicBezTo>
                  <a:pt x="326" y="181"/>
                  <a:pt x="332" y="184"/>
                  <a:pt x="336" y="188"/>
                </a:cubicBezTo>
                <a:cubicBezTo>
                  <a:pt x="341" y="192"/>
                  <a:pt x="343" y="198"/>
                  <a:pt x="343" y="205"/>
                </a:cubicBezTo>
                <a:cubicBezTo>
                  <a:pt x="343" y="211"/>
                  <a:pt x="341" y="217"/>
                  <a:pt x="336" y="222"/>
                </a:cubicBezTo>
                <a:cubicBezTo>
                  <a:pt x="332" y="226"/>
                  <a:pt x="326" y="229"/>
                  <a:pt x="319" y="229"/>
                </a:cubicBezTo>
                <a:cubicBezTo>
                  <a:pt x="115" y="229"/>
                  <a:pt x="115" y="229"/>
                  <a:pt x="115" y="229"/>
                </a:cubicBezTo>
                <a:cubicBezTo>
                  <a:pt x="98" y="229"/>
                  <a:pt x="82" y="236"/>
                  <a:pt x="71" y="247"/>
                </a:cubicBezTo>
                <a:cubicBezTo>
                  <a:pt x="60" y="258"/>
                  <a:pt x="53" y="273"/>
                  <a:pt x="53" y="290"/>
                </a:cubicBezTo>
                <a:cubicBezTo>
                  <a:pt x="53" y="307"/>
                  <a:pt x="60" y="323"/>
                  <a:pt x="71" y="334"/>
                </a:cubicBezTo>
                <a:cubicBezTo>
                  <a:pt x="82" y="345"/>
                  <a:pt x="98" y="352"/>
                  <a:pt x="115" y="352"/>
                </a:cubicBezTo>
                <a:cubicBezTo>
                  <a:pt x="209" y="352"/>
                  <a:pt x="209" y="352"/>
                  <a:pt x="209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67" y="352"/>
                  <a:pt x="274" y="345"/>
                  <a:pt x="274" y="335"/>
                </a:cubicBezTo>
                <a:cubicBezTo>
                  <a:pt x="274" y="326"/>
                  <a:pt x="267" y="318"/>
                  <a:pt x="257" y="318"/>
                </a:cubicBezTo>
                <a:cubicBezTo>
                  <a:pt x="209" y="318"/>
                  <a:pt x="209" y="318"/>
                  <a:pt x="209" y="318"/>
                </a:cubicBezTo>
                <a:cubicBezTo>
                  <a:pt x="115" y="318"/>
                  <a:pt x="115" y="318"/>
                  <a:pt x="115" y="318"/>
                </a:cubicBezTo>
                <a:cubicBezTo>
                  <a:pt x="107" y="318"/>
                  <a:pt x="100" y="315"/>
                  <a:pt x="95" y="310"/>
                </a:cubicBezTo>
                <a:cubicBezTo>
                  <a:pt x="90" y="305"/>
                  <a:pt x="87" y="298"/>
                  <a:pt x="87" y="290"/>
                </a:cubicBezTo>
                <a:cubicBezTo>
                  <a:pt x="87" y="283"/>
                  <a:pt x="90" y="276"/>
                  <a:pt x="95" y="271"/>
                </a:cubicBezTo>
                <a:cubicBezTo>
                  <a:pt x="100" y="266"/>
                  <a:pt x="107" y="262"/>
                  <a:pt x="115" y="262"/>
                </a:cubicBezTo>
                <a:cubicBezTo>
                  <a:pt x="319" y="262"/>
                  <a:pt x="319" y="262"/>
                  <a:pt x="319" y="262"/>
                </a:cubicBezTo>
                <a:cubicBezTo>
                  <a:pt x="335" y="262"/>
                  <a:pt x="350" y="256"/>
                  <a:pt x="360" y="246"/>
                </a:cubicBezTo>
                <a:cubicBezTo>
                  <a:pt x="371" y="235"/>
                  <a:pt x="377" y="221"/>
                  <a:pt x="377" y="205"/>
                </a:cubicBezTo>
                <a:cubicBezTo>
                  <a:pt x="377" y="189"/>
                  <a:pt x="371" y="174"/>
                  <a:pt x="360" y="164"/>
                </a:cubicBezTo>
                <a:cubicBezTo>
                  <a:pt x="350" y="154"/>
                  <a:pt x="335" y="147"/>
                  <a:pt x="319" y="147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2" y="147"/>
                  <a:pt x="46" y="144"/>
                  <a:pt x="41" y="140"/>
                </a:cubicBezTo>
                <a:cubicBezTo>
                  <a:pt x="37" y="135"/>
                  <a:pt x="34" y="129"/>
                  <a:pt x="34" y="122"/>
                </a:cubicBezTo>
                <a:cubicBezTo>
                  <a:pt x="34" y="114"/>
                  <a:pt x="37" y="108"/>
                  <a:pt x="41" y="103"/>
                </a:cubicBezTo>
                <a:cubicBezTo>
                  <a:pt x="46" y="99"/>
                  <a:pt x="52" y="96"/>
                  <a:pt x="59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86" y="96"/>
                  <a:pt x="398" y="90"/>
                  <a:pt x="407" y="82"/>
                </a:cubicBezTo>
                <a:cubicBezTo>
                  <a:pt x="416" y="73"/>
                  <a:pt x="421" y="61"/>
                  <a:pt x="421" y="47"/>
                </a:cubicBezTo>
                <a:cubicBezTo>
                  <a:pt x="421" y="17"/>
                  <a:pt x="421" y="17"/>
                  <a:pt x="421" y="17"/>
                </a:cubicBezTo>
                <a:cubicBezTo>
                  <a:pt x="421" y="7"/>
                  <a:pt x="414" y="0"/>
                  <a:pt x="404" y="0"/>
                </a:cubicBezTo>
                <a:cubicBezTo>
                  <a:pt x="395" y="0"/>
                  <a:pt x="387" y="7"/>
                  <a:pt x="387" y="17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7877E22D-9CDC-8E90-05B9-323A25888077}"/>
              </a:ext>
            </a:extLst>
          </p:cNvPr>
          <p:cNvSpPr>
            <a:spLocks/>
          </p:cNvSpPr>
          <p:nvPr/>
        </p:nvSpPr>
        <p:spPr bwMode="auto">
          <a:xfrm>
            <a:off x="5414964" y="4200525"/>
            <a:ext cx="55960" cy="103584"/>
          </a:xfrm>
          <a:custGeom>
            <a:avLst/>
            <a:gdLst>
              <a:gd name="T0" fmla="*/ 0 w 20"/>
              <a:gd name="T1" fmla="*/ 0 h 37"/>
              <a:gd name="T2" fmla="*/ 19 w 20"/>
              <a:gd name="T3" fmla="*/ 35 h 37"/>
              <a:gd name="T4" fmla="*/ 20 w 20"/>
              <a:gd name="T5" fmla="*/ 37 h 37"/>
              <a:gd name="T6" fmla="*/ 19 w 20"/>
              <a:gd name="T7" fmla="*/ 35 h 37"/>
              <a:gd name="T8" fmla="*/ 0 w 20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7">
                <a:moveTo>
                  <a:pt x="0" y="0"/>
                </a:moveTo>
                <a:cubicBezTo>
                  <a:pt x="19" y="35"/>
                  <a:pt x="19" y="35"/>
                  <a:pt x="19" y="35"/>
                </a:cubicBezTo>
                <a:cubicBezTo>
                  <a:pt x="19" y="36"/>
                  <a:pt x="20" y="37"/>
                  <a:pt x="20" y="37"/>
                </a:cubicBezTo>
                <a:cubicBezTo>
                  <a:pt x="20" y="37"/>
                  <a:pt x="19" y="36"/>
                  <a:pt x="19" y="35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0CC249A4-08D2-DADF-F5C7-14C14316F984}"/>
              </a:ext>
            </a:extLst>
          </p:cNvPr>
          <p:cNvSpPr>
            <a:spLocks/>
          </p:cNvSpPr>
          <p:nvPr/>
        </p:nvSpPr>
        <p:spPr bwMode="auto">
          <a:xfrm>
            <a:off x="5305426" y="4140994"/>
            <a:ext cx="171450" cy="228600"/>
          </a:xfrm>
          <a:custGeom>
            <a:avLst/>
            <a:gdLst>
              <a:gd name="T0" fmla="*/ 28 w 61"/>
              <a:gd name="T1" fmla="*/ 0 h 81"/>
              <a:gd name="T2" fmla="*/ 0 w 61"/>
              <a:gd name="T3" fmla="*/ 20 h 81"/>
              <a:gd name="T4" fmla="*/ 28 w 61"/>
              <a:gd name="T5" fmla="*/ 72 h 81"/>
              <a:gd name="T6" fmla="*/ 40 w 61"/>
              <a:gd name="T7" fmla="*/ 81 h 81"/>
              <a:gd name="T8" fmla="*/ 55 w 61"/>
              <a:gd name="T9" fmla="*/ 76 h 81"/>
              <a:gd name="T10" fmla="*/ 59 w 61"/>
              <a:gd name="T11" fmla="*/ 58 h 81"/>
              <a:gd name="T12" fmla="*/ 58 w 61"/>
              <a:gd name="T13" fmla="*/ 56 h 81"/>
              <a:gd name="T14" fmla="*/ 39 w 61"/>
              <a:gd name="T15" fmla="*/ 21 h 81"/>
              <a:gd name="T16" fmla="*/ 28 w 61"/>
              <a:gd name="T1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1">
                <a:moveTo>
                  <a:pt x="28" y="0"/>
                </a:moveTo>
                <a:cubicBezTo>
                  <a:pt x="16" y="2"/>
                  <a:pt x="6" y="10"/>
                  <a:pt x="0" y="20"/>
                </a:cubicBezTo>
                <a:cubicBezTo>
                  <a:pt x="28" y="72"/>
                  <a:pt x="28" y="72"/>
                  <a:pt x="28" y="72"/>
                </a:cubicBezTo>
                <a:cubicBezTo>
                  <a:pt x="31" y="77"/>
                  <a:pt x="35" y="80"/>
                  <a:pt x="40" y="81"/>
                </a:cubicBezTo>
                <a:cubicBezTo>
                  <a:pt x="46" y="80"/>
                  <a:pt x="51" y="78"/>
                  <a:pt x="55" y="76"/>
                </a:cubicBezTo>
                <a:cubicBezTo>
                  <a:pt x="60" y="71"/>
                  <a:pt x="61" y="64"/>
                  <a:pt x="59" y="58"/>
                </a:cubicBezTo>
                <a:cubicBezTo>
                  <a:pt x="59" y="58"/>
                  <a:pt x="58" y="57"/>
                  <a:pt x="58" y="56"/>
                </a:cubicBezTo>
                <a:cubicBezTo>
                  <a:pt x="39" y="21"/>
                  <a:pt x="39" y="21"/>
                  <a:pt x="39" y="21"/>
                </a:cubicBezTo>
                <a:cubicBezTo>
                  <a:pt x="28" y="0"/>
                  <a:pt x="28" y="0"/>
                  <a:pt x="2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62FAD2B-7F14-29FC-B902-E836811B9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9" y="4202906"/>
            <a:ext cx="232172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47D6C25D-7F37-FD76-4646-0EE900983B41}"/>
              </a:ext>
            </a:extLst>
          </p:cNvPr>
          <p:cNvSpPr>
            <a:spLocks/>
          </p:cNvSpPr>
          <p:nvPr/>
        </p:nvSpPr>
        <p:spPr bwMode="auto">
          <a:xfrm>
            <a:off x="5344716" y="2767013"/>
            <a:ext cx="132160" cy="119063"/>
          </a:xfrm>
          <a:custGeom>
            <a:avLst/>
            <a:gdLst>
              <a:gd name="T0" fmla="*/ 47 w 47"/>
              <a:gd name="T1" fmla="*/ 0 h 42"/>
              <a:gd name="T2" fmla="*/ 43 w 47"/>
              <a:gd name="T3" fmla="*/ 3 h 42"/>
              <a:gd name="T4" fmla="*/ 0 w 47"/>
              <a:gd name="T5" fmla="*/ 42 h 42"/>
              <a:gd name="T6" fmla="*/ 0 w 47"/>
              <a:gd name="T7" fmla="*/ 42 h 42"/>
              <a:gd name="T8" fmla="*/ 43 w 47"/>
              <a:gd name="T9" fmla="*/ 3 h 42"/>
              <a:gd name="T10" fmla="*/ 47 w 47"/>
              <a:gd name="T11" fmla="*/ 0 h 42"/>
              <a:gd name="T12" fmla="*/ 47 w 47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42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7" y="15"/>
                  <a:pt x="13" y="28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28"/>
                  <a:pt x="28" y="15"/>
                  <a:pt x="43" y="3"/>
                </a:cubicBezTo>
                <a:cubicBezTo>
                  <a:pt x="44" y="2"/>
                  <a:pt x="46" y="1"/>
                  <a:pt x="47" y="0"/>
                </a:cubicBezTo>
                <a:cubicBezTo>
                  <a:pt x="47" y="0"/>
                  <a:pt x="47" y="0"/>
                  <a:pt x="47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3F31D620-613C-4561-AAA9-E543948EE0E5}"/>
              </a:ext>
            </a:extLst>
          </p:cNvPr>
          <p:cNvSpPr>
            <a:spLocks/>
          </p:cNvSpPr>
          <p:nvPr/>
        </p:nvSpPr>
        <p:spPr bwMode="auto">
          <a:xfrm>
            <a:off x="5344717" y="2767014"/>
            <a:ext cx="188119" cy="180975"/>
          </a:xfrm>
          <a:custGeom>
            <a:avLst/>
            <a:gdLst>
              <a:gd name="T0" fmla="*/ 47 w 67"/>
              <a:gd name="T1" fmla="*/ 0 h 64"/>
              <a:gd name="T2" fmla="*/ 43 w 67"/>
              <a:gd name="T3" fmla="*/ 3 h 64"/>
              <a:gd name="T4" fmla="*/ 0 w 67"/>
              <a:gd name="T5" fmla="*/ 42 h 64"/>
              <a:gd name="T6" fmla="*/ 26 w 67"/>
              <a:gd name="T7" fmla="*/ 64 h 64"/>
              <a:gd name="T8" fmla="*/ 64 w 67"/>
              <a:gd name="T9" fmla="*/ 30 h 64"/>
              <a:gd name="T10" fmla="*/ 67 w 67"/>
              <a:gd name="T11" fmla="*/ 26 h 64"/>
              <a:gd name="T12" fmla="*/ 66 w 67"/>
              <a:gd name="T13" fmla="*/ 27 h 64"/>
              <a:gd name="T14" fmla="*/ 61 w 67"/>
              <a:gd name="T15" fmla="*/ 28 h 64"/>
              <a:gd name="T16" fmla="*/ 53 w 67"/>
              <a:gd name="T17" fmla="*/ 26 h 64"/>
              <a:gd name="T18" fmla="*/ 47 w 67"/>
              <a:gd name="T19" fmla="*/ 21 h 64"/>
              <a:gd name="T20" fmla="*/ 47 w 67"/>
              <a:gd name="T2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" h="64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8" y="15"/>
                  <a:pt x="13" y="28"/>
                  <a:pt x="0" y="42"/>
                </a:cubicBezTo>
                <a:cubicBezTo>
                  <a:pt x="5" y="53"/>
                  <a:pt x="14" y="61"/>
                  <a:pt x="26" y="64"/>
                </a:cubicBezTo>
                <a:cubicBezTo>
                  <a:pt x="37" y="52"/>
                  <a:pt x="50" y="40"/>
                  <a:pt x="64" y="30"/>
                </a:cubicBezTo>
                <a:cubicBezTo>
                  <a:pt x="65" y="29"/>
                  <a:pt x="66" y="28"/>
                  <a:pt x="67" y="26"/>
                </a:cubicBezTo>
                <a:cubicBezTo>
                  <a:pt x="67" y="27"/>
                  <a:pt x="67" y="27"/>
                  <a:pt x="66" y="27"/>
                </a:cubicBezTo>
                <a:cubicBezTo>
                  <a:pt x="65" y="27"/>
                  <a:pt x="63" y="28"/>
                  <a:pt x="61" y="28"/>
                </a:cubicBezTo>
                <a:cubicBezTo>
                  <a:pt x="58" y="28"/>
                  <a:pt x="56" y="27"/>
                  <a:pt x="53" y="26"/>
                </a:cubicBezTo>
                <a:cubicBezTo>
                  <a:pt x="51" y="25"/>
                  <a:pt x="49" y="23"/>
                  <a:pt x="47" y="21"/>
                </a:cubicBezTo>
                <a:cubicBezTo>
                  <a:pt x="42" y="14"/>
                  <a:pt x="43" y="6"/>
                  <a:pt x="47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12FB946A-8D42-1724-73CD-BEB743A6164D}"/>
              </a:ext>
            </a:extLst>
          </p:cNvPr>
          <p:cNvSpPr>
            <a:spLocks noEditPoints="1"/>
          </p:cNvSpPr>
          <p:nvPr/>
        </p:nvSpPr>
        <p:spPr bwMode="auto">
          <a:xfrm>
            <a:off x="5462590" y="2767013"/>
            <a:ext cx="70247" cy="76200"/>
          </a:xfrm>
          <a:custGeom>
            <a:avLst/>
            <a:gdLst>
              <a:gd name="T0" fmla="*/ 25 w 25"/>
              <a:gd name="T1" fmla="*/ 26 h 27"/>
              <a:gd name="T2" fmla="*/ 24 w 25"/>
              <a:gd name="T3" fmla="*/ 27 h 27"/>
              <a:gd name="T4" fmla="*/ 25 w 25"/>
              <a:gd name="T5" fmla="*/ 26 h 27"/>
              <a:gd name="T6" fmla="*/ 25 w 25"/>
              <a:gd name="T7" fmla="*/ 26 h 27"/>
              <a:gd name="T8" fmla="*/ 5 w 25"/>
              <a:gd name="T9" fmla="*/ 0 h 27"/>
              <a:gd name="T10" fmla="*/ 5 w 25"/>
              <a:gd name="T11" fmla="*/ 0 h 27"/>
              <a:gd name="T12" fmla="*/ 5 w 25"/>
              <a:gd name="T13" fmla="*/ 0 h 27"/>
              <a:gd name="T14" fmla="*/ 5 w 25"/>
              <a:gd name="T15" fmla="*/ 21 h 27"/>
              <a:gd name="T16" fmla="*/ 11 w 25"/>
              <a:gd name="T17" fmla="*/ 26 h 27"/>
              <a:gd name="T18" fmla="*/ 5 w 25"/>
              <a:gd name="T19" fmla="*/ 21 h 27"/>
              <a:gd name="T20" fmla="*/ 5 w 25"/>
              <a:gd name="T21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" h="27">
                <a:moveTo>
                  <a:pt x="25" y="26"/>
                </a:moveTo>
                <a:cubicBezTo>
                  <a:pt x="25" y="27"/>
                  <a:pt x="25" y="27"/>
                  <a:pt x="24" y="27"/>
                </a:cubicBezTo>
                <a:cubicBezTo>
                  <a:pt x="25" y="27"/>
                  <a:pt x="25" y="27"/>
                  <a:pt x="25" y="26"/>
                </a:cubicBezTo>
                <a:cubicBezTo>
                  <a:pt x="25" y="26"/>
                  <a:pt x="25" y="26"/>
                  <a:pt x="25" y="26"/>
                </a:cubicBezTo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6"/>
                  <a:pt x="0" y="14"/>
                  <a:pt x="5" y="21"/>
                </a:cubicBezTo>
                <a:cubicBezTo>
                  <a:pt x="7" y="23"/>
                  <a:pt x="9" y="25"/>
                  <a:pt x="11" y="26"/>
                </a:cubicBezTo>
                <a:cubicBezTo>
                  <a:pt x="9" y="25"/>
                  <a:pt x="7" y="23"/>
                  <a:pt x="5" y="21"/>
                </a:cubicBezTo>
                <a:cubicBezTo>
                  <a:pt x="0" y="14"/>
                  <a:pt x="1" y="6"/>
                  <a:pt x="5" y="0"/>
                </a:cubicBezTo>
              </a:path>
            </a:pathLst>
          </a:custGeom>
          <a:solidFill>
            <a:srgbClr val="C09D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38DA611D-8F6F-3827-08AC-C62ADF668E9E}"/>
              </a:ext>
            </a:extLst>
          </p:cNvPr>
          <p:cNvSpPr>
            <a:spLocks/>
          </p:cNvSpPr>
          <p:nvPr/>
        </p:nvSpPr>
        <p:spPr bwMode="auto">
          <a:xfrm>
            <a:off x="5586414" y="2682479"/>
            <a:ext cx="26194" cy="11906"/>
          </a:xfrm>
          <a:custGeom>
            <a:avLst/>
            <a:gdLst>
              <a:gd name="T0" fmla="*/ 9 w 9"/>
              <a:gd name="T1" fmla="*/ 0 h 4"/>
              <a:gd name="T2" fmla="*/ 0 w 9"/>
              <a:gd name="T3" fmla="*/ 4 h 4"/>
              <a:gd name="T4" fmla="*/ 9 w 9"/>
              <a:gd name="T5" fmla="*/ 0 h 4"/>
              <a:gd name="T6" fmla="*/ 9 w 9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4">
                <a:moveTo>
                  <a:pt x="9" y="0"/>
                </a:moveTo>
                <a:cubicBezTo>
                  <a:pt x="6" y="1"/>
                  <a:pt x="3" y="3"/>
                  <a:pt x="0" y="4"/>
                </a:cubicBezTo>
                <a:cubicBezTo>
                  <a:pt x="3" y="3"/>
                  <a:pt x="6" y="1"/>
                  <a:pt x="9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960468AA-8756-CFBE-E9A0-BE7F1B621243}"/>
              </a:ext>
            </a:extLst>
          </p:cNvPr>
          <p:cNvSpPr>
            <a:spLocks/>
          </p:cNvSpPr>
          <p:nvPr/>
        </p:nvSpPr>
        <p:spPr bwMode="auto">
          <a:xfrm>
            <a:off x="5476877" y="2682480"/>
            <a:ext cx="180975" cy="158353"/>
          </a:xfrm>
          <a:custGeom>
            <a:avLst/>
            <a:gdLst>
              <a:gd name="T0" fmla="*/ 48 w 64"/>
              <a:gd name="T1" fmla="*/ 0 h 56"/>
              <a:gd name="T2" fmla="*/ 39 w 64"/>
              <a:gd name="T3" fmla="*/ 4 h 56"/>
              <a:gd name="T4" fmla="*/ 4 w 64"/>
              <a:gd name="T5" fmla="*/ 27 h 56"/>
              <a:gd name="T6" fmla="*/ 0 w 64"/>
              <a:gd name="T7" fmla="*/ 30 h 56"/>
              <a:gd name="T8" fmla="*/ 6 w 64"/>
              <a:gd name="T9" fmla="*/ 29 h 56"/>
              <a:gd name="T10" fmla="*/ 20 w 64"/>
              <a:gd name="T11" fmla="*/ 36 h 56"/>
              <a:gd name="T12" fmla="*/ 20 w 64"/>
              <a:gd name="T13" fmla="*/ 56 h 56"/>
              <a:gd name="T14" fmla="*/ 24 w 64"/>
              <a:gd name="T15" fmla="*/ 54 h 56"/>
              <a:gd name="T16" fmla="*/ 64 w 64"/>
              <a:gd name="T17" fmla="*/ 29 h 56"/>
              <a:gd name="T18" fmla="*/ 48 w 64"/>
              <a:gd name="T1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56">
                <a:moveTo>
                  <a:pt x="48" y="0"/>
                </a:moveTo>
                <a:cubicBezTo>
                  <a:pt x="45" y="1"/>
                  <a:pt x="42" y="3"/>
                  <a:pt x="39" y="4"/>
                </a:cubicBezTo>
                <a:cubicBezTo>
                  <a:pt x="27" y="11"/>
                  <a:pt x="15" y="19"/>
                  <a:pt x="4" y="27"/>
                </a:cubicBezTo>
                <a:cubicBezTo>
                  <a:pt x="2" y="28"/>
                  <a:pt x="1" y="29"/>
                  <a:pt x="0" y="30"/>
                </a:cubicBezTo>
                <a:cubicBezTo>
                  <a:pt x="2" y="30"/>
                  <a:pt x="4" y="29"/>
                  <a:pt x="6" y="29"/>
                </a:cubicBezTo>
                <a:cubicBezTo>
                  <a:pt x="11" y="29"/>
                  <a:pt x="16" y="31"/>
                  <a:pt x="20" y="36"/>
                </a:cubicBezTo>
                <a:cubicBezTo>
                  <a:pt x="25" y="42"/>
                  <a:pt x="24" y="51"/>
                  <a:pt x="20" y="56"/>
                </a:cubicBezTo>
                <a:cubicBezTo>
                  <a:pt x="21" y="56"/>
                  <a:pt x="22" y="55"/>
                  <a:pt x="24" y="54"/>
                </a:cubicBezTo>
                <a:cubicBezTo>
                  <a:pt x="37" y="45"/>
                  <a:pt x="50" y="37"/>
                  <a:pt x="64" y="29"/>
                </a:cubicBezTo>
                <a:cubicBezTo>
                  <a:pt x="63" y="17"/>
                  <a:pt x="57" y="7"/>
                  <a:pt x="4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B0269033-4320-BE1B-5E1C-0A560AD0F3D8}"/>
              </a:ext>
            </a:extLst>
          </p:cNvPr>
          <p:cNvSpPr>
            <a:spLocks/>
          </p:cNvSpPr>
          <p:nvPr/>
        </p:nvSpPr>
        <p:spPr bwMode="auto">
          <a:xfrm>
            <a:off x="5493545" y="2840833"/>
            <a:ext cx="36910" cy="5953"/>
          </a:xfrm>
          <a:custGeom>
            <a:avLst/>
            <a:gdLst>
              <a:gd name="T0" fmla="*/ 0 w 13"/>
              <a:gd name="T1" fmla="*/ 0 h 2"/>
              <a:gd name="T2" fmla="*/ 8 w 13"/>
              <a:gd name="T3" fmla="*/ 2 h 2"/>
              <a:gd name="T4" fmla="*/ 13 w 13"/>
              <a:gd name="T5" fmla="*/ 1 h 2"/>
              <a:gd name="T6" fmla="*/ 8 w 13"/>
              <a:gd name="T7" fmla="*/ 2 h 2"/>
              <a:gd name="T8" fmla="*/ 0 w 1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">
                <a:moveTo>
                  <a:pt x="0" y="0"/>
                </a:moveTo>
                <a:cubicBezTo>
                  <a:pt x="3" y="1"/>
                  <a:pt x="5" y="2"/>
                  <a:pt x="8" y="2"/>
                </a:cubicBezTo>
                <a:cubicBezTo>
                  <a:pt x="10" y="2"/>
                  <a:pt x="12" y="1"/>
                  <a:pt x="13" y="1"/>
                </a:cubicBezTo>
                <a:cubicBezTo>
                  <a:pt x="12" y="1"/>
                  <a:pt x="10" y="2"/>
                  <a:pt x="8" y="2"/>
                </a:cubicBezTo>
                <a:cubicBezTo>
                  <a:pt x="5" y="2"/>
                  <a:pt x="3" y="1"/>
                  <a:pt x="0" y="0"/>
                </a:cubicBezTo>
              </a:path>
            </a:pathLst>
          </a:custGeom>
          <a:solidFill>
            <a:srgbClr val="A737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E16B4CD7-D2DA-951B-D5AE-1CF1CE58458D}"/>
              </a:ext>
            </a:extLst>
          </p:cNvPr>
          <p:cNvSpPr>
            <a:spLocks/>
          </p:cNvSpPr>
          <p:nvPr/>
        </p:nvSpPr>
        <p:spPr bwMode="auto">
          <a:xfrm>
            <a:off x="5462590" y="2764633"/>
            <a:ext cx="84535" cy="82153"/>
          </a:xfrm>
          <a:custGeom>
            <a:avLst/>
            <a:gdLst>
              <a:gd name="T0" fmla="*/ 11 w 30"/>
              <a:gd name="T1" fmla="*/ 0 h 29"/>
              <a:gd name="T2" fmla="*/ 5 w 30"/>
              <a:gd name="T3" fmla="*/ 1 h 29"/>
              <a:gd name="T4" fmla="*/ 5 w 30"/>
              <a:gd name="T5" fmla="*/ 22 h 29"/>
              <a:gd name="T6" fmla="*/ 11 w 30"/>
              <a:gd name="T7" fmla="*/ 27 h 29"/>
              <a:gd name="T8" fmla="*/ 19 w 30"/>
              <a:gd name="T9" fmla="*/ 29 h 29"/>
              <a:gd name="T10" fmla="*/ 24 w 30"/>
              <a:gd name="T11" fmla="*/ 28 h 29"/>
              <a:gd name="T12" fmla="*/ 25 w 30"/>
              <a:gd name="T13" fmla="*/ 27 h 29"/>
              <a:gd name="T14" fmla="*/ 25 w 30"/>
              <a:gd name="T15" fmla="*/ 7 h 29"/>
              <a:gd name="T16" fmla="*/ 11 w 30"/>
              <a:gd name="T1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29">
                <a:moveTo>
                  <a:pt x="11" y="0"/>
                </a:moveTo>
                <a:cubicBezTo>
                  <a:pt x="9" y="0"/>
                  <a:pt x="7" y="1"/>
                  <a:pt x="5" y="1"/>
                </a:cubicBezTo>
                <a:cubicBezTo>
                  <a:pt x="1" y="7"/>
                  <a:pt x="0" y="15"/>
                  <a:pt x="5" y="22"/>
                </a:cubicBezTo>
                <a:cubicBezTo>
                  <a:pt x="7" y="24"/>
                  <a:pt x="9" y="26"/>
                  <a:pt x="11" y="27"/>
                </a:cubicBezTo>
                <a:cubicBezTo>
                  <a:pt x="14" y="28"/>
                  <a:pt x="16" y="29"/>
                  <a:pt x="19" y="29"/>
                </a:cubicBezTo>
                <a:cubicBezTo>
                  <a:pt x="21" y="29"/>
                  <a:pt x="23" y="28"/>
                  <a:pt x="24" y="28"/>
                </a:cubicBezTo>
                <a:cubicBezTo>
                  <a:pt x="25" y="28"/>
                  <a:pt x="25" y="28"/>
                  <a:pt x="25" y="27"/>
                </a:cubicBezTo>
                <a:cubicBezTo>
                  <a:pt x="29" y="22"/>
                  <a:pt x="30" y="13"/>
                  <a:pt x="25" y="7"/>
                </a:cubicBezTo>
                <a:cubicBezTo>
                  <a:pt x="21" y="2"/>
                  <a:pt x="16" y="0"/>
                  <a:pt x="11" y="0"/>
                </a:cubicBezTo>
              </a:path>
            </a:pathLst>
          </a:custGeom>
          <a:solidFill>
            <a:srgbClr val="AC8D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FCA369EE-2C56-1046-D63E-AEF049499716}"/>
              </a:ext>
            </a:extLst>
          </p:cNvPr>
          <p:cNvSpPr>
            <a:spLocks noEditPoints="1"/>
          </p:cNvSpPr>
          <p:nvPr/>
        </p:nvSpPr>
        <p:spPr bwMode="auto">
          <a:xfrm>
            <a:off x="6838952" y="2993232"/>
            <a:ext cx="104775" cy="200025"/>
          </a:xfrm>
          <a:custGeom>
            <a:avLst/>
            <a:gdLst>
              <a:gd name="T0" fmla="*/ 0 w 37"/>
              <a:gd name="T1" fmla="*/ 56 h 71"/>
              <a:gd name="T2" fmla="*/ 7 w 37"/>
              <a:gd name="T3" fmla="*/ 71 h 71"/>
              <a:gd name="T4" fmla="*/ 7 w 37"/>
              <a:gd name="T5" fmla="*/ 71 h 71"/>
              <a:gd name="T6" fmla="*/ 0 w 37"/>
              <a:gd name="T7" fmla="*/ 56 h 71"/>
              <a:gd name="T8" fmla="*/ 0 w 37"/>
              <a:gd name="T9" fmla="*/ 56 h 71"/>
              <a:gd name="T10" fmla="*/ 0 w 37"/>
              <a:gd name="T11" fmla="*/ 56 h 71"/>
              <a:gd name="T12" fmla="*/ 0 w 37"/>
              <a:gd name="T13" fmla="*/ 56 h 71"/>
              <a:gd name="T14" fmla="*/ 0 w 37"/>
              <a:gd name="T15" fmla="*/ 56 h 71"/>
              <a:gd name="T16" fmla="*/ 0 w 37"/>
              <a:gd name="T17" fmla="*/ 56 h 71"/>
              <a:gd name="T18" fmla="*/ 0 w 37"/>
              <a:gd name="T19" fmla="*/ 56 h 71"/>
              <a:gd name="T20" fmla="*/ 0 w 37"/>
              <a:gd name="T21" fmla="*/ 56 h 71"/>
              <a:gd name="T22" fmla="*/ 0 w 37"/>
              <a:gd name="T23" fmla="*/ 56 h 71"/>
              <a:gd name="T24" fmla="*/ 0 w 37"/>
              <a:gd name="T25" fmla="*/ 56 h 71"/>
              <a:gd name="T26" fmla="*/ 6 w 37"/>
              <a:gd name="T27" fmla="*/ 0 h 71"/>
              <a:gd name="T28" fmla="*/ 6 w 37"/>
              <a:gd name="T29" fmla="*/ 0 h 71"/>
              <a:gd name="T30" fmla="*/ 37 w 37"/>
              <a:gd name="T31" fmla="*/ 56 h 71"/>
              <a:gd name="T32" fmla="*/ 6 w 37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" h="71">
                <a:moveTo>
                  <a:pt x="0" y="56"/>
                </a:moveTo>
                <a:cubicBezTo>
                  <a:pt x="2" y="61"/>
                  <a:pt x="5" y="66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5" y="66"/>
                  <a:pt x="2" y="61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8" y="18"/>
                  <a:pt x="29" y="36"/>
                  <a:pt x="37" y="56"/>
                </a:cubicBezTo>
                <a:cubicBezTo>
                  <a:pt x="29" y="36"/>
                  <a:pt x="18" y="18"/>
                  <a:pt x="6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865FF65A-8493-18BA-1A25-1923884212AB}"/>
              </a:ext>
            </a:extLst>
          </p:cNvPr>
          <p:cNvSpPr>
            <a:spLocks/>
          </p:cNvSpPr>
          <p:nvPr/>
        </p:nvSpPr>
        <p:spPr bwMode="auto">
          <a:xfrm>
            <a:off x="6771085" y="2993232"/>
            <a:ext cx="175022" cy="200025"/>
          </a:xfrm>
          <a:custGeom>
            <a:avLst/>
            <a:gdLst>
              <a:gd name="T0" fmla="*/ 30 w 62"/>
              <a:gd name="T1" fmla="*/ 0 h 71"/>
              <a:gd name="T2" fmla="*/ 0 w 62"/>
              <a:gd name="T3" fmla="*/ 17 h 71"/>
              <a:gd name="T4" fmla="*/ 24 w 62"/>
              <a:gd name="T5" fmla="*/ 56 h 71"/>
              <a:gd name="T6" fmla="*/ 24 w 62"/>
              <a:gd name="T7" fmla="*/ 56 h 71"/>
              <a:gd name="T8" fmla="*/ 24 w 62"/>
              <a:gd name="T9" fmla="*/ 56 h 71"/>
              <a:gd name="T10" fmla="*/ 24 w 62"/>
              <a:gd name="T11" fmla="*/ 56 h 71"/>
              <a:gd name="T12" fmla="*/ 24 w 62"/>
              <a:gd name="T13" fmla="*/ 56 h 71"/>
              <a:gd name="T14" fmla="*/ 24 w 62"/>
              <a:gd name="T15" fmla="*/ 56 h 71"/>
              <a:gd name="T16" fmla="*/ 24 w 62"/>
              <a:gd name="T17" fmla="*/ 56 h 71"/>
              <a:gd name="T18" fmla="*/ 31 w 62"/>
              <a:gd name="T19" fmla="*/ 71 h 71"/>
              <a:gd name="T20" fmla="*/ 40 w 62"/>
              <a:gd name="T21" fmla="*/ 49 h 71"/>
              <a:gd name="T22" fmla="*/ 41 w 62"/>
              <a:gd name="T23" fmla="*/ 49 h 71"/>
              <a:gd name="T24" fmla="*/ 47 w 62"/>
              <a:gd name="T25" fmla="*/ 48 h 71"/>
              <a:gd name="T26" fmla="*/ 56 w 62"/>
              <a:gd name="T27" fmla="*/ 50 h 71"/>
              <a:gd name="T28" fmla="*/ 62 w 62"/>
              <a:gd name="T29" fmla="*/ 58 h 71"/>
              <a:gd name="T30" fmla="*/ 61 w 62"/>
              <a:gd name="T31" fmla="*/ 56 h 71"/>
              <a:gd name="T32" fmla="*/ 30 w 62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71">
                <a:moveTo>
                  <a:pt x="30" y="0"/>
                </a:moveTo>
                <a:cubicBezTo>
                  <a:pt x="18" y="1"/>
                  <a:pt x="7" y="7"/>
                  <a:pt x="0" y="17"/>
                </a:cubicBezTo>
                <a:cubicBezTo>
                  <a:pt x="9" y="29"/>
                  <a:pt x="17" y="42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6" y="61"/>
                  <a:pt x="29" y="66"/>
                  <a:pt x="31" y="71"/>
                </a:cubicBezTo>
                <a:cubicBezTo>
                  <a:pt x="27" y="63"/>
                  <a:pt x="31" y="53"/>
                  <a:pt x="40" y="49"/>
                </a:cubicBezTo>
                <a:cubicBezTo>
                  <a:pt x="40" y="49"/>
                  <a:pt x="41" y="49"/>
                  <a:pt x="41" y="49"/>
                </a:cubicBezTo>
                <a:cubicBezTo>
                  <a:pt x="43" y="48"/>
                  <a:pt x="45" y="48"/>
                  <a:pt x="47" y="48"/>
                </a:cubicBezTo>
                <a:cubicBezTo>
                  <a:pt x="50" y="48"/>
                  <a:pt x="53" y="49"/>
                  <a:pt x="56" y="50"/>
                </a:cubicBezTo>
                <a:cubicBezTo>
                  <a:pt x="58" y="52"/>
                  <a:pt x="61" y="55"/>
                  <a:pt x="62" y="58"/>
                </a:cubicBezTo>
                <a:cubicBezTo>
                  <a:pt x="62" y="57"/>
                  <a:pt x="62" y="57"/>
                  <a:pt x="61" y="56"/>
                </a:cubicBezTo>
                <a:cubicBezTo>
                  <a:pt x="53" y="36"/>
                  <a:pt x="42" y="18"/>
                  <a:pt x="30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4" name="Freeform 24">
            <a:extLst>
              <a:ext uri="{FF2B5EF4-FFF2-40B4-BE49-F238E27FC236}">
                <a16:creationId xmlns:a16="http://schemas.microsoft.com/office/drawing/2014/main" id="{FEF2BD19-4F2E-FB30-79F9-BB5B027BB7EA}"/>
              </a:ext>
            </a:extLst>
          </p:cNvPr>
          <p:cNvSpPr>
            <a:spLocks/>
          </p:cNvSpPr>
          <p:nvPr/>
        </p:nvSpPr>
        <p:spPr bwMode="auto">
          <a:xfrm>
            <a:off x="6886577" y="3128963"/>
            <a:ext cx="42863" cy="4763"/>
          </a:xfrm>
          <a:custGeom>
            <a:avLst/>
            <a:gdLst>
              <a:gd name="T0" fmla="*/ 6 w 15"/>
              <a:gd name="T1" fmla="*/ 0 h 2"/>
              <a:gd name="T2" fmla="*/ 0 w 15"/>
              <a:gd name="T3" fmla="*/ 1 h 2"/>
              <a:gd name="T4" fmla="*/ 6 w 15"/>
              <a:gd name="T5" fmla="*/ 0 h 2"/>
              <a:gd name="T6" fmla="*/ 15 w 15"/>
              <a:gd name="T7" fmla="*/ 2 h 2"/>
              <a:gd name="T8" fmla="*/ 6 w 15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2">
                <a:moveTo>
                  <a:pt x="6" y="0"/>
                </a:moveTo>
                <a:cubicBezTo>
                  <a:pt x="4" y="0"/>
                  <a:pt x="2" y="0"/>
                  <a:pt x="0" y="1"/>
                </a:cubicBezTo>
                <a:cubicBezTo>
                  <a:pt x="2" y="0"/>
                  <a:pt x="4" y="0"/>
                  <a:pt x="6" y="0"/>
                </a:cubicBezTo>
                <a:cubicBezTo>
                  <a:pt x="9" y="0"/>
                  <a:pt x="12" y="1"/>
                  <a:pt x="15" y="2"/>
                </a:cubicBezTo>
                <a:cubicBezTo>
                  <a:pt x="12" y="1"/>
                  <a:pt x="9" y="0"/>
                  <a:pt x="6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C59342B7-56B7-06CC-DD89-D58BF3FBCA01}"/>
              </a:ext>
            </a:extLst>
          </p:cNvPr>
          <p:cNvSpPr>
            <a:spLocks noEditPoints="1"/>
          </p:cNvSpPr>
          <p:nvPr/>
        </p:nvSpPr>
        <p:spPr bwMode="auto">
          <a:xfrm>
            <a:off x="6859192" y="3156349"/>
            <a:ext cx="92869" cy="169069"/>
          </a:xfrm>
          <a:custGeom>
            <a:avLst/>
            <a:gdLst>
              <a:gd name="T0" fmla="*/ 0 w 33"/>
              <a:gd name="T1" fmla="*/ 13 h 60"/>
              <a:gd name="T2" fmla="*/ 0 w 33"/>
              <a:gd name="T3" fmla="*/ 13 h 60"/>
              <a:gd name="T4" fmla="*/ 16 w 33"/>
              <a:gd name="T5" fmla="*/ 60 h 60"/>
              <a:gd name="T6" fmla="*/ 16 w 33"/>
              <a:gd name="T7" fmla="*/ 60 h 60"/>
              <a:gd name="T8" fmla="*/ 0 w 33"/>
              <a:gd name="T9" fmla="*/ 13 h 60"/>
              <a:gd name="T10" fmla="*/ 0 w 33"/>
              <a:gd name="T11" fmla="*/ 13 h 60"/>
              <a:gd name="T12" fmla="*/ 0 w 33"/>
              <a:gd name="T13" fmla="*/ 13 h 60"/>
              <a:gd name="T14" fmla="*/ 33 w 33"/>
              <a:gd name="T15" fmla="*/ 4 h 60"/>
              <a:gd name="T16" fmla="*/ 33 w 33"/>
              <a:gd name="T17" fmla="*/ 4 h 60"/>
              <a:gd name="T18" fmla="*/ 33 w 33"/>
              <a:gd name="T19" fmla="*/ 4 h 60"/>
              <a:gd name="T20" fmla="*/ 31 w 33"/>
              <a:gd name="T21" fmla="*/ 0 h 60"/>
              <a:gd name="T22" fmla="*/ 31 w 33"/>
              <a:gd name="T23" fmla="*/ 0 h 60"/>
              <a:gd name="T24" fmla="*/ 31 w 33"/>
              <a:gd name="T25" fmla="*/ 0 h 60"/>
              <a:gd name="T26" fmla="*/ 33 w 33"/>
              <a:gd name="T27" fmla="*/ 4 h 60"/>
              <a:gd name="T28" fmla="*/ 31 w 33"/>
              <a:gd name="T29" fmla="*/ 0 h 60"/>
              <a:gd name="T30" fmla="*/ 31 w 33"/>
              <a:gd name="T3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60"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2" y="44"/>
                  <a:pt x="7" y="28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33" y="4"/>
                </a:move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3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0FC95C-C05D-ED43-3D71-D54E6C59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108" y="3156348"/>
            <a:ext cx="1191" cy="1190"/>
          </a:xfrm>
          <a:prstGeom prst="ellipse">
            <a:avLst/>
          </a:prstGeom>
          <a:solidFill>
            <a:srgbClr val="D8B0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7" name="Freeform 27">
            <a:extLst>
              <a:ext uri="{FF2B5EF4-FFF2-40B4-BE49-F238E27FC236}">
                <a16:creationId xmlns:a16="http://schemas.microsoft.com/office/drawing/2014/main" id="{69BD9E5A-2662-F5DF-9A8C-24908574124C}"/>
              </a:ext>
            </a:extLst>
          </p:cNvPr>
          <p:cNvSpPr>
            <a:spLocks/>
          </p:cNvSpPr>
          <p:nvPr/>
        </p:nvSpPr>
        <p:spPr bwMode="auto">
          <a:xfrm>
            <a:off x="6859192" y="3156349"/>
            <a:ext cx="138113" cy="169069"/>
          </a:xfrm>
          <a:custGeom>
            <a:avLst/>
            <a:gdLst>
              <a:gd name="T0" fmla="*/ 31 w 49"/>
              <a:gd name="T1" fmla="*/ 0 h 60"/>
              <a:gd name="T2" fmla="*/ 31 w 49"/>
              <a:gd name="T3" fmla="*/ 0 h 60"/>
              <a:gd name="T4" fmla="*/ 32 w 49"/>
              <a:gd name="T5" fmla="*/ 10 h 60"/>
              <a:gd name="T6" fmla="*/ 10 w 49"/>
              <a:gd name="T7" fmla="*/ 23 h 60"/>
              <a:gd name="T8" fmla="*/ 0 w 49"/>
              <a:gd name="T9" fmla="*/ 13 h 60"/>
              <a:gd name="T10" fmla="*/ 16 w 49"/>
              <a:gd name="T11" fmla="*/ 60 h 60"/>
              <a:gd name="T12" fmla="*/ 23 w 49"/>
              <a:gd name="T13" fmla="*/ 60 h 60"/>
              <a:gd name="T14" fmla="*/ 49 w 49"/>
              <a:gd name="T15" fmla="*/ 51 h 60"/>
              <a:gd name="T16" fmla="*/ 33 w 49"/>
              <a:gd name="T17" fmla="*/ 4 h 60"/>
              <a:gd name="T18" fmla="*/ 33 w 49"/>
              <a:gd name="T19" fmla="*/ 4 h 60"/>
              <a:gd name="T20" fmla="*/ 33 w 49"/>
              <a:gd name="T21" fmla="*/ 4 h 60"/>
              <a:gd name="T22" fmla="*/ 31 w 49"/>
              <a:gd name="T23" fmla="*/ 0 h 60"/>
              <a:gd name="T24" fmla="*/ 31 w 49"/>
              <a:gd name="T25" fmla="*/ 0 h 60"/>
              <a:gd name="T26" fmla="*/ 31 w 49"/>
              <a:gd name="T2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60"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3" y="3"/>
                  <a:pt x="33" y="7"/>
                  <a:pt x="32" y="10"/>
                </a:cubicBezTo>
                <a:cubicBezTo>
                  <a:pt x="27" y="16"/>
                  <a:pt x="19" y="21"/>
                  <a:pt x="10" y="23"/>
                </a:cubicBezTo>
                <a:cubicBezTo>
                  <a:pt x="6" y="21"/>
                  <a:pt x="2" y="18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8" y="60"/>
                  <a:pt x="21" y="60"/>
                  <a:pt x="23" y="60"/>
                </a:cubicBezTo>
                <a:cubicBezTo>
                  <a:pt x="33" y="60"/>
                  <a:pt x="42" y="57"/>
                  <a:pt x="49" y="51"/>
                </a:cubicBezTo>
                <a:cubicBezTo>
                  <a:pt x="45" y="35"/>
                  <a:pt x="39" y="20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Freeform 28">
            <a:extLst>
              <a:ext uri="{FF2B5EF4-FFF2-40B4-BE49-F238E27FC236}">
                <a16:creationId xmlns:a16="http://schemas.microsoft.com/office/drawing/2014/main" id="{CCE1C762-1BCA-305D-F4E2-C4CA56C3BAD0}"/>
              </a:ext>
            </a:extLst>
          </p:cNvPr>
          <p:cNvSpPr>
            <a:spLocks/>
          </p:cNvSpPr>
          <p:nvPr/>
        </p:nvSpPr>
        <p:spPr bwMode="auto">
          <a:xfrm>
            <a:off x="6859191" y="31932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B99E86C3-1BE4-51B9-18A0-1E96AB194F45}"/>
              </a:ext>
            </a:extLst>
          </p:cNvPr>
          <p:cNvSpPr>
            <a:spLocks noEditPoints="1"/>
          </p:cNvSpPr>
          <p:nvPr/>
        </p:nvSpPr>
        <p:spPr bwMode="auto">
          <a:xfrm>
            <a:off x="6847285" y="3131345"/>
            <a:ext cx="98822" cy="61913"/>
          </a:xfrm>
          <a:custGeom>
            <a:avLst/>
            <a:gdLst>
              <a:gd name="T0" fmla="*/ 29 w 35"/>
              <a:gd name="T1" fmla="*/ 1 h 22"/>
              <a:gd name="T2" fmla="*/ 35 w 35"/>
              <a:gd name="T3" fmla="*/ 9 h 22"/>
              <a:gd name="T4" fmla="*/ 35 w 35"/>
              <a:gd name="T5" fmla="*/ 9 h 22"/>
              <a:gd name="T6" fmla="*/ 29 w 35"/>
              <a:gd name="T7" fmla="*/ 1 h 22"/>
              <a:gd name="T8" fmla="*/ 14 w 35"/>
              <a:gd name="T9" fmla="*/ 0 h 22"/>
              <a:gd name="T10" fmla="*/ 13 w 35"/>
              <a:gd name="T11" fmla="*/ 0 h 22"/>
              <a:gd name="T12" fmla="*/ 4 w 35"/>
              <a:gd name="T13" fmla="*/ 22 h 22"/>
              <a:gd name="T14" fmla="*/ 4 w 35"/>
              <a:gd name="T15" fmla="*/ 22 h 22"/>
              <a:gd name="T16" fmla="*/ 4 w 35"/>
              <a:gd name="T17" fmla="*/ 22 h 22"/>
              <a:gd name="T18" fmla="*/ 4 w 35"/>
              <a:gd name="T19" fmla="*/ 22 h 22"/>
              <a:gd name="T20" fmla="*/ 13 w 35"/>
              <a:gd name="T21" fmla="*/ 0 h 22"/>
              <a:gd name="T22" fmla="*/ 14 w 35"/>
              <a:gd name="T2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22">
                <a:moveTo>
                  <a:pt x="29" y="1"/>
                </a:moveTo>
                <a:cubicBezTo>
                  <a:pt x="31" y="3"/>
                  <a:pt x="34" y="6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4" y="6"/>
                  <a:pt x="31" y="3"/>
                  <a:pt x="29" y="1"/>
                </a:cubicBezTo>
                <a:moveTo>
                  <a:pt x="14" y="0"/>
                </a:moveTo>
                <a:cubicBezTo>
                  <a:pt x="14" y="0"/>
                  <a:pt x="13" y="0"/>
                  <a:pt x="13" y="0"/>
                </a:cubicBezTo>
                <a:cubicBezTo>
                  <a:pt x="4" y="4"/>
                  <a:pt x="0" y="14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0" y="14"/>
                  <a:pt x="4" y="4"/>
                  <a:pt x="13" y="0"/>
                </a:cubicBezTo>
                <a:cubicBezTo>
                  <a:pt x="13" y="0"/>
                  <a:pt x="14" y="0"/>
                  <a:pt x="14" y="0"/>
                </a:cubicBezTo>
              </a:path>
            </a:pathLst>
          </a:custGeom>
          <a:solidFill>
            <a:srgbClr val="C29E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0" name="Freeform 30">
            <a:extLst>
              <a:ext uri="{FF2B5EF4-FFF2-40B4-BE49-F238E27FC236}">
                <a16:creationId xmlns:a16="http://schemas.microsoft.com/office/drawing/2014/main" id="{465CE792-FD18-AA4B-88CD-704F4AF2FAC3}"/>
              </a:ext>
            </a:extLst>
          </p:cNvPr>
          <p:cNvSpPr>
            <a:spLocks/>
          </p:cNvSpPr>
          <p:nvPr/>
        </p:nvSpPr>
        <p:spPr bwMode="auto">
          <a:xfrm>
            <a:off x="6847286" y="3128964"/>
            <a:ext cx="104775" cy="92869"/>
          </a:xfrm>
          <a:custGeom>
            <a:avLst/>
            <a:gdLst>
              <a:gd name="T0" fmla="*/ 20 w 37"/>
              <a:gd name="T1" fmla="*/ 0 h 33"/>
              <a:gd name="T2" fmla="*/ 14 w 37"/>
              <a:gd name="T3" fmla="*/ 1 h 33"/>
              <a:gd name="T4" fmla="*/ 13 w 37"/>
              <a:gd name="T5" fmla="*/ 1 h 33"/>
              <a:gd name="T6" fmla="*/ 4 w 37"/>
              <a:gd name="T7" fmla="*/ 23 h 33"/>
              <a:gd name="T8" fmla="*/ 4 w 37"/>
              <a:gd name="T9" fmla="*/ 23 h 33"/>
              <a:gd name="T10" fmla="*/ 4 w 37"/>
              <a:gd name="T11" fmla="*/ 23 h 33"/>
              <a:gd name="T12" fmla="*/ 14 w 37"/>
              <a:gd name="T13" fmla="*/ 33 h 33"/>
              <a:gd name="T14" fmla="*/ 36 w 37"/>
              <a:gd name="T15" fmla="*/ 20 h 33"/>
              <a:gd name="T16" fmla="*/ 35 w 37"/>
              <a:gd name="T17" fmla="*/ 10 h 33"/>
              <a:gd name="T18" fmla="*/ 35 w 37"/>
              <a:gd name="T19" fmla="*/ 10 h 33"/>
              <a:gd name="T20" fmla="*/ 29 w 37"/>
              <a:gd name="T21" fmla="*/ 2 h 33"/>
              <a:gd name="T22" fmla="*/ 20 w 37"/>
              <a:gd name="T2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" h="33">
                <a:moveTo>
                  <a:pt x="20" y="0"/>
                </a:moveTo>
                <a:cubicBezTo>
                  <a:pt x="18" y="0"/>
                  <a:pt x="16" y="0"/>
                  <a:pt x="14" y="1"/>
                </a:cubicBezTo>
                <a:cubicBezTo>
                  <a:pt x="14" y="1"/>
                  <a:pt x="13" y="1"/>
                  <a:pt x="13" y="1"/>
                </a:cubicBezTo>
                <a:cubicBezTo>
                  <a:pt x="4" y="5"/>
                  <a:pt x="0" y="15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6" y="28"/>
                  <a:pt x="10" y="31"/>
                  <a:pt x="14" y="33"/>
                </a:cubicBezTo>
                <a:cubicBezTo>
                  <a:pt x="23" y="31"/>
                  <a:pt x="31" y="26"/>
                  <a:pt x="36" y="20"/>
                </a:cubicBezTo>
                <a:cubicBezTo>
                  <a:pt x="37" y="17"/>
                  <a:pt x="37" y="13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7"/>
                  <a:pt x="31" y="4"/>
                  <a:pt x="29" y="2"/>
                </a:cubicBezTo>
                <a:cubicBezTo>
                  <a:pt x="26" y="1"/>
                  <a:pt x="23" y="0"/>
                  <a:pt x="20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1" name="Freeform 31">
            <a:extLst>
              <a:ext uri="{FF2B5EF4-FFF2-40B4-BE49-F238E27FC236}">
                <a16:creationId xmlns:a16="http://schemas.microsoft.com/office/drawing/2014/main" id="{8BAA9FE5-78FD-B8B5-0B52-1EACE311FCCB}"/>
              </a:ext>
            </a:extLst>
          </p:cNvPr>
          <p:cNvSpPr>
            <a:spLocks noEditPoints="1"/>
          </p:cNvSpPr>
          <p:nvPr/>
        </p:nvSpPr>
        <p:spPr bwMode="auto">
          <a:xfrm>
            <a:off x="6529389" y="4442224"/>
            <a:ext cx="41672" cy="150019"/>
          </a:xfrm>
          <a:custGeom>
            <a:avLst/>
            <a:gdLst>
              <a:gd name="T0" fmla="*/ 12 w 15"/>
              <a:gd name="T1" fmla="*/ 39 h 53"/>
              <a:gd name="T2" fmla="*/ 0 w 15"/>
              <a:gd name="T3" fmla="*/ 53 h 53"/>
              <a:gd name="T4" fmla="*/ 8 w 15"/>
              <a:gd name="T5" fmla="*/ 49 h 53"/>
              <a:gd name="T6" fmla="*/ 12 w 15"/>
              <a:gd name="T7" fmla="*/ 39 h 53"/>
              <a:gd name="T8" fmla="*/ 12 w 15"/>
              <a:gd name="T9" fmla="*/ 39 h 53"/>
              <a:gd name="T10" fmla="*/ 12 w 15"/>
              <a:gd name="T11" fmla="*/ 39 h 53"/>
              <a:gd name="T12" fmla="*/ 12 w 15"/>
              <a:gd name="T13" fmla="*/ 39 h 53"/>
              <a:gd name="T14" fmla="*/ 12 w 15"/>
              <a:gd name="T15" fmla="*/ 8 h 53"/>
              <a:gd name="T16" fmla="*/ 12 w 15"/>
              <a:gd name="T17" fmla="*/ 38 h 53"/>
              <a:gd name="T18" fmla="*/ 12 w 15"/>
              <a:gd name="T19" fmla="*/ 39 h 53"/>
              <a:gd name="T20" fmla="*/ 12 w 15"/>
              <a:gd name="T21" fmla="*/ 38 h 53"/>
              <a:gd name="T22" fmla="*/ 12 w 15"/>
              <a:gd name="T23" fmla="*/ 8 h 53"/>
              <a:gd name="T24" fmla="*/ 12 w 15"/>
              <a:gd name="T25" fmla="*/ 8 h 53"/>
              <a:gd name="T26" fmla="*/ 15 w 15"/>
              <a:gd name="T27" fmla="*/ 0 h 53"/>
              <a:gd name="T28" fmla="*/ 13 w 15"/>
              <a:gd name="T29" fmla="*/ 4 h 53"/>
              <a:gd name="T30" fmla="*/ 13 w 15"/>
              <a:gd name="T31" fmla="*/ 4 h 53"/>
              <a:gd name="T32" fmla="*/ 13 w 15"/>
              <a:gd name="T33" fmla="*/ 4 h 53"/>
              <a:gd name="T34" fmla="*/ 13 w 15"/>
              <a:gd name="T35" fmla="*/ 4 h 53"/>
              <a:gd name="T36" fmla="*/ 15 w 15"/>
              <a:gd name="T37" fmla="*/ 0 h 53"/>
              <a:gd name="T38" fmla="*/ 15 w 15"/>
              <a:gd name="T3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" h="53">
                <a:moveTo>
                  <a:pt x="12" y="39"/>
                </a:moveTo>
                <a:cubicBezTo>
                  <a:pt x="12" y="46"/>
                  <a:pt x="7" y="52"/>
                  <a:pt x="0" y="53"/>
                </a:cubicBezTo>
                <a:cubicBezTo>
                  <a:pt x="3" y="52"/>
                  <a:pt x="6" y="51"/>
                  <a:pt x="8" y="49"/>
                </a:cubicBezTo>
                <a:cubicBezTo>
                  <a:pt x="11" y="46"/>
                  <a:pt x="12" y="43"/>
                  <a:pt x="12" y="39"/>
                </a:cubicBezTo>
                <a:moveTo>
                  <a:pt x="12" y="39"/>
                </a:move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moveTo>
                  <a:pt x="12" y="8"/>
                </a:move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moveTo>
                  <a:pt x="15" y="0"/>
                </a:moveTo>
                <a:cubicBezTo>
                  <a:pt x="14" y="1"/>
                  <a:pt x="13" y="2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4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2" name="Freeform 32">
            <a:extLst>
              <a:ext uri="{FF2B5EF4-FFF2-40B4-BE49-F238E27FC236}">
                <a16:creationId xmlns:a16="http://schemas.microsoft.com/office/drawing/2014/main" id="{7D9A7401-8B4B-EEF8-A0D0-6DCE7889C235}"/>
              </a:ext>
            </a:extLst>
          </p:cNvPr>
          <p:cNvSpPr>
            <a:spLocks noEditPoints="1"/>
          </p:cNvSpPr>
          <p:nvPr/>
        </p:nvSpPr>
        <p:spPr bwMode="auto">
          <a:xfrm>
            <a:off x="6562727" y="4454130"/>
            <a:ext cx="2381" cy="10715"/>
          </a:xfrm>
          <a:custGeom>
            <a:avLst/>
            <a:gdLst>
              <a:gd name="T0" fmla="*/ 1 w 1"/>
              <a:gd name="T1" fmla="*/ 0 h 4"/>
              <a:gd name="T2" fmla="*/ 1 w 1"/>
              <a:gd name="T3" fmla="*/ 0 h 4"/>
              <a:gd name="T4" fmla="*/ 0 w 1"/>
              <a:gd name="T5" fmla="*/ 4 h 4"/>
              <a:gd name="T6" fmla="*/ 0 w 1"/>
              <a:gd name="T7" fmla="*/ 4 h 4"/>
              <a:gd name="T8" fmla="*/ 0 w 1"/>
              <a:gd name="T9" fmla="*/ 4 h 4"/>
              <a:gd name="T10" fmla="*/ 0 w 1"/>
              <a:gd name="T11" fmla="*/ 4 h 4"/>
              <a:gd name="T12" fmla="*/ 1 w 1"/>
              <a:gd name="T13" fmla="*/ 0 h 4"/>
              <a:gd name="T14" fmla="*/ 1 w 1"/>
              <a:gd name="T15" fmla="*/ 0 h 4"/>
              <a:gd name="T16" fmla="*/ 1 w 1"/>
              <a:gd name="T17" fmla="*/ 0 h 4"/>
              <a:gd name="T18" fmla="*/ 1 w 1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" h="4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3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358E626E-F166-FD96-174A-CB906A1E4529}"/>
              </a:ext>
            </a:extLst>
          </p:cNvPr>
          <p:cNvSpPr>
            <a:spLocks/>
          </p:cNvSpPr>
          <p:nvPr/>
        </p:nvSpPr>
        <p:spPr bwMode="auto">
          <a:xfrm>
            <a:off x="6521054" y="4442223"/>
            <a:ext cx="138113" cy="195263"/>
          </a:xfrm>
          <a:custGeom>
            <a:avLst/>
            <a:gdLst>
              <a:gd name="T0" fmla="*/ 18 w 49"/>
              <a:gd name="T1" fmla="*/ 0 h 69"/>
              <a:gd name="T2" fmla="*/ 16 w 49"/>
              <a:gd name="T3" fmla="*/ 4 h 69"/>
              <a:gd name="T4" fmla="*/ 16 w 49"/>
              <a:gd name="T5" fmla="*/ 4 h 69"/>
              <a:gd name="T6" fmla="*/ 16 w 49"/>
              <a:gd name="T7" fmla="*/ 4 h 69"/>
              <a:gd name="T8" fmla="*/ 15 w 49"/>
              <a:gd name="T9" fmla="*/ 8 h 69"/>
              <a:gd name="T10" fmla="*/ 15 w 49"/>
              <a:gd name="T11" fmla="*/ 8 h 69"/>
              <a:gd name="T12" fmla="*/ 15 w 49"/>
              <a:gd name="T13" fmla="*/ 38 h 69"/>
              <a:gd name="T14" fmla="*/ 15 w 49"/>
              <a:gd name="T15" fmla="*/ 39 h 69"/>
              <a:gd name="T16" fmla="*/ 15 w 49"/>
              <a:gd name="T17" fmla="*/ 39 h 69"/>
              <a:gd name="T18" fmla="*/ 15 w 49"/>
              <a:gd name="T19" fmla="*/ 39 h 69"/>
              <a:gd name="T20" fmla="*/ 15 w 49"/>
              <a:gd name="T21" fmla="*/ 39 h 69"/>
              <a:gd name="T22" fmla="*/ 11 w 49"/>
              <a:gd name="T23" fmla="*/ 49 h 69"/>
              <a:gd name="T24" fmla="*/ 3 w 49"/>
              <a:gd name="T25" fmla="*/ 53 h 69"/>
              <a:gd name="T26" fmla="*/ 1 w 49"/>
              <a:gd name="T27" fmla="*/ 53 h 69"/>
              <a:gd name="T28" fmla="*/ 0 w 49"/>
              <a:gd name="T29" fmla="*/ 53 h 69"/>
              <a:gd name="T30" fmla="*/ 32 w 49"/>
              <a:gd name="T31" fmla="*/ 69 h 69"/>
              <a:gd name="T32" fmla="*/ 39 w 49"/>
              <a:gd name="T33" fmla="*/ 69 h 69"/>
              <a:gd name="T34" fmla="*/ 49 w 49"/>
              <a:gd name="T35" fmla="*/ 38 h 69"/>
              <a:gd name="T36" fmla="*/ 49 w 49"/>
              <a:gd name="T37" fmla="*/ 12 h 69"/>
              <a:gd name="T38" fmla="*/ 47 w 49"/>
              <a:gd name="T39" fmla="*/ 16 h 69"/>
              <a:gd name="T40" fmla="*/ 32 w 49"/>
              <a:gd name="T41" fmla="*/ 25 h 69"/>
              <a:gd name="T42" fmla="*/ 16 w 49"/>
              <a:gd name="T43" fmla="*/ 11 h 69"/>
              <a:gd name="T44" fmla="*/ 17 w 49"/>
              <a:gd name="T45" fmla="*/ 0 h 69"/>
              <a:gd name="T46" fmla="*/ 18 w 49"/>
              <a:gd name="T4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" h="69">
                <a:moveTo>
                  <a:pt x="18" y="0"/>
                </a:moveTo>
                <a:cubicBezTo>
                  <a:pt x="17" y="1"/>
                  <a:pt x="16" y="2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5" y="6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43"/>
                  <a:pt x="14" y="46"/>
                  <a:pt x="11" y="49"/>
                </a:cubicBezTo>
                <a:cubicBezTo>
                  <a:pt x="9" y="51"/>
                  <a:pt x="6" y="52"/>
                  <a:pt x="3" y="53"/>
                </a:cubicBezTo>
                <a:cubicBezTo>
                  <a:pt x="2" y="53"/>
                  <a:pt x="1" y="53"/>
                  <a:pt x="1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7" y="63"/>
                  <a:pt x="19" y="69"/>
                  <a:pt x="32" y="69"/>
                </a:cubicBezTo>
                <a:cubicBezTo>
                  <a:pt x="35" y="69"/>
                  <a:pt x="37" y="69"/>
                  <a:pt x="39" y="69"/>
                </a:cubicBezTo>
                <a:cubicBezTo>
                  <a:pt x="45" y="60"/>
                  <a:pt x="49" y="50"/>
                  <a:pt x="49" y="38"/>
                </a:cubicBezTo>
                <a:cubicBezTo>
                  <a:pt x="49" y="12"/>
                  <a:pt x="49" y="12"/>
                  <a:pt x="49" y="12"/>
                </a:cubicBezTo>
                <a:cubicBezTo>
                  <a:pt x="47" y="16"/>
                  <a:pt x="47" y="16"/>
                  <a:pt x="47" y="16"/>
                </a:cubicBezTo>
                <a:cubicBezTo>
                  <a:pt x="44" y="21"/>
                  <a:pt x="38" y="25"/>
                  <a:pt x="32" y="25"/>
                </a:cubicBezTo>
                <a:cubicBezTo>
                  <a:pt x="26" y="22"/>
                  <a:pt x="20" y="17"/>
                  <a:pt x="16" y="11"/>
                </a:cubicBezTo>
                <a:cubicBezTo>
                  <a:pt x="15" y="7"/>
                  <a:pt x="16" y="3"/>
                  <a:pt x="17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4" name="Freeform 34">
            <a:extLst>
              <a:ext uri="{FF2B5EF4-FFF2-40B4-BE49-F238E27FC236}">
                <a16:creationId xmlns:a16="http://schemas.microsoft.com/office/drawing/2014/main" id="{700615EA-C825-55DC-EE7A-4EEAC69B9329}"/>
              </a:ext>
            </a:extLst>
          </p:cNvPr>
          <p:cNvSpPr>
            <a:spLocks/>
          </p:cNvSpPr>
          <p:nvPr/>
        </p:nvSpPr>
        <p:spPr bwMode="auto">
          <a:xfrm>
            <a:off x="6571060" y="4293394"/>
            <a:ext cx="76200" cy="148828"/>
          </a:xfrm>
          <a:custGeom>
            <a:avLst/>
            <a:gdLst>
              <a:gd name="T0" fmla="*/ 27 w 27"/>
              <a:gd name="T1" fmla="*/ 0 h 53"/>
              <a:gd name="T2" fmla="*/ 27 w 27"/>
              <a:gd name="T3" fmla="*/ 0 h 53"/>
              <a:gd name="T4" fmla="*/ 0 w 27"/>
              <a:gd name="T5" fmla="*/ 53 h 53"/>
              <a:gd name="T6" fmla="*/ 0 w 27"/>
              <a:gd name="T7" fmla="*/ 53 h 53"/>
              <a:gd name="T8" fmla="*/ 27 w 27"/>
              <a:gd name="T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53"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27" y="0"/>
                  <a:pt x="27" y="0"/>
                  <a:pt x="27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5" name="Freeform 35">
            <a:extLst>
              <a:ext uri="{FF2B5EF4-FFF2-40B4-BE49-F238E27FC236}">
                <a16:creationId xmlns:a16="http://schemas.microsoft.com/office/drawing/2014/main" id="{94E65254-ADD8-C07A-3FC8-37FD14A9172D}"/>
              </a:ext>
            </a:extLst>
          </p:cNvPr>
          <p:cNvSpPr>
            <a:spLocks/>
          </p:cNvSpPr>
          <p:nvPr/>
        </p:nvSpPr>
        <p:spPr bwMode="auto">
          <a:xfrm>
            <a:off x="6571061" y="4293394"/>
            <a:ext cx="169069" cy="183356"/>
          </a:xfrm>
          <a:custGeom>
            <a:avLst/>
            <a:gdLst>
              <a:gd name="T0" fmla="*/ 31 w 60"/>
              <a:gd name="T1" fmla="*/ 0 h 65"/>
              <a:gd name="T2" fmla="*/ 27 w 60"/>
              <a:gd name="T3" fmla="*/ 0 h 65"/>
              <a:gd name="T4" fmla="*/ 0 w 60"/>
              <a:gd name="T5" fmla="*/ 53 h 65"/>
              <a:gd name="T6" fmla="*/ 2 w 60"/>
              <a:gd name="T7" fmla="*/ 49 h 65"/>
              <a:gd name="T8" fmla="*/ 14 w 60"/>
              <a:gd name="T9" fmla="*/ 44 h 65"/>
              <a:gd name="T10" fmla="*/ 31 w 60"/>
              <a:gd name="T11" fmla="*/ 61 h 65"/>
              <a:gd name="T12" fmla="*/ 31 w 60"/>
              <a:gd name="T13" fmla="*/ 65 h 65"/>
              <a:gd name="T14" fmla="*/ 60 w 60"/>
              <a:gd name="T15" fmla="*/ 12 h 65"/>
              <a:gd name="T16" fmla="*/ 31 w 60"/>
              <a:gd name="T1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" h="65">
                <a:moveTo>
                  <a:pt x="31" y="0"/>
                </a:moveTo>
                <a:cubicBezTo>
                  <a:pt x="30" y="0"/>
                  <a:pt x="29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1"/>
                  <a:pt x="1" y="50"/>
                  <a:pt x="2" y="49"/>
                </a:cubicBezTo>
                <a:cubicBezTo>
                  <a:pt x="5" y="46"/>
                  <a:pt x="10" y="44"/>
                  <a:pt x="14" y="44"/>
                </a:cubicBezTo>
                <a:cubicBezTo>
                  <a:pt x="24" y="44"/>
                  <a:pt x="31" y="51"/>
                  <a:pt x="31" y="61"/>
                </a:cubicBezTo>
                <a:cubicBezTo>
                  <a:pt x="31" y="65"/>
                  <a:pt x="31" y="65"/>
                  <a:pt x="31" y="65"/>
                </a:cubicBezTo>
                <a:cubicBezTo>
                  <a:pt x="60" y="12"/>
                  <a:pt x="60" y="12"/>
                  <a:pt x="60" y="12"/>
                </a:cubicBezTo>
                <a:cubicBezTo>
                  <a:pt x="52" y="5"/>
                  <a:pt x="42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DF6F2417-8887-529B-78ED-F631826A0AC4}"/>
              </a:ext>
            </a:extLst>
          </p:cNvPr>
          <p:cNvSpPr>
            <a:spLocks/>
          </p:cNvSpPr>
          <p:nvPr/>
        </p:nvSpPr>
        <p:spPr bwMode="auto">
          <a:xfrm>
            <a:off x="6577013" y="4417220"/>
            <a:ext cx="82154" cy="59531"/>
          </a:xfrm>
          <a:custGeom>
            <a:avLst/>
            <a:gdLst>
              <a:gd name="T0" fmla="*/ 12 w 29"/>
              <a:gd name="T1" fmla="*/ 0 h 21"/>
              <a:gd name="T2" fmla="*/ 0 w 29"/>
              <a:gd name="T3" fmla="*/ 5 h 21"/>
              <a:gd name="T4" fmla="*/ 12 w 29"/>
              <a:gd name="T5" fmla="*/ 0 h 21"/>
              <a:gd name="T6" fmla="*/ 29 w 29"/>
              <a:gd name="T7" fmla="*/ 17 h 21"/>
              <a:gd name="T8" fmla="*/ 29 w 29"/>
              <a:gd name="T9" fmla="*/ 21 h 21"/>
              <a:gd name="T10" fmla="*/ 29 w 29"/>
              <a:gd name="T11" fmla="*/ 21 h 21"/>
              <a:gd name="T12" fmla="*/ 29 w 29"/>
              <a:gd name="T13" fmla="*/ 17 h 21"/>
              <a:gd name="T14" fmla="*/ 12 w 29"/>
              <a:gd name="T1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21">
                <a:moveTo>
                  <a:pt x="12" y="0"/>
                </a:moveTo>
                <a:cubicBezTo>
                  <a:pt x="8" y="0"/>
                  <a:pt x="3" y="2"/>
                  <a:pt x="0" y="5"/>
                </a:cubicBezTo>
                <a:cubicBezTo>
                  <a:pt x="3" y="2"/>
                  <a:pt x="8" y="0"/>
                  <a:pt x="12" y="0"/>
                </a:cubicBezTo>
                <a:cubicBezTo>
                  <a:pt x="22" y="0"/>
                  <a:pt x="29" y="7"/>
                  <a:pt x="29" y="1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7"/>
                  <a:pt x="22" y="0"/>
                  <a:pt x="12" y="0"/>
                </a:cubicBezTo>
              </a:path>
            </a:pathLst>
          </a:custGeom>
          <a:solidFill>
            <a:srgbClr val="93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DE1039F-CC03-3073-6A5C-E3961C908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061" y="4442223"/>
            <a:ext cx="1191" cy="1190"/>
          </a:xfrm>
          <a:prstGeom prst="ellipse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8" name="Freeform 38">
            <a:extLst>
              <a:ext uri="{FF2B5EF4-FFF2-40B4-BE49-F238E27FC236}">
                <a16:creationId xmlns:a16="http://schemas.microsoft.com/office/drawing/2014/main" id="{DC7E5ED1-49E7-A034-6B3F-9BAFFF9E988B}"/>
              </a:ext>
            </a:extLst>
          </p:cNvPr>
          <p:cNvSpPr>
            <a:spLocks/>
          </p:cNvSpPr>
          <p:nvPr/>
        </p:nvSpPr>
        <p:spPr bwMode="auto">
          <a:xfrm>
            <a:off x="6571060" y="4431508"/>
            <a:ext cx="5954" cy="10715"/>
          </a:xfrm>
          <a:custGeom>
            <a:avLst/>
            <a:gdLst>
              <a:gd name="T0" fmla="*/ 2 w 2"/>
              <a:gd name="T1" fmla="*/ 0 h 4"/>
              <a:gd name="T2" fmla="*/ 0 w 2"/>
              <a:gd name="T3" fmla="*/ 4 h 4"/>
              <a:gd name="T4" fmla="*/ 0 w 2"/>
              <a:gd name="T5" fmla="*/ 4 h 4"/>
              <a:gd name="T6" fmla="*/ 2 w 2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4">
                <a:moveTo>
                  <a:pt x="2" y="0"/>
                </a:moveTo>
                <a:cubicBezTo>
                  <a:pt x="1" y="1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2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9" name="Freeform 39">
            <a:extLst>
              <a:ext uri="{FF2B5EF4-FFF2-40B4-BE49-F238E27FC236}">
                <a16:creationId xmlns:a16="http://schemas.microsoft.com/office/drawing/2014/main" id="{43787FD4-2DDF-382D-D2FC-A7A42D881253}"/>
              </a:ext>
            </a:extLst>
          </p:cNvPr>
          <p:cNvSpPr>
            <a:spLocks/>
          </p:cNvSpPr>
          <p:nvPr/>
        </p:nvSpPr>
        <p:spPr bwMode="auto">
          <a:xfrm>
            <a:off x="6562727" y="4417219"/>
            <a:ext cx="96441" cy="96440"/>
          </a:xfrm>
          <a:custGeom>
            <a:avLst/>
            <a:gdLst>
              <a:gd name="T0" fmla="*/ 17 w 34"/>
              <a:gd name="T1" fmla="*/ 0 h 34"/>
              <a:gd name="T2" fmla="*/ 5 w 34"/>
              <a:gd name="T3" fmla="*/ 5 h 34"/>
              <a:gd name="T4" fmla="*/ 3 w 34"/>
              <a:gd name="T5" fmla="*/ 9 h 34"/>
              <a:gd name="T6" fmla="*/ 3 w 34"/>
              <a:gd name="T7" fmla="*/ 9 h 34"/>
              <a:gd name="T8" fmla="*/ 2 w 34"/>
              <a:gd name="T9" fmla="*/ 9 h 34"/>
              <a:gd name="T10" fmla="*/ 1 w 34"/>
              <a:gd name="T11" fmla="*/ 20 h 34"/>
              <a:gd name="T12" fmla="*/ 17 w 34"/>
              <a:gd name="T13" fmla="*/ 34 h 34"/>
              <a:gd name="T14" fmla="*/ 32 w 34"/>
              <a:gd name="T15" fmla="*/ 25 h 34"/>
              <a:gd name="T16" fmla="*/ 34 w 34"/>
              <a:gd name="T17" fmla="*/ 21 h 34"/>
              <a:gd name="T18" fmla="*/ 34 w 34"/>
              <a:gd name="T19" fmla="*/ 17 h 34"/>
              <a:gd name="T20" fmla="*/ 17 w 34"/>
              <a:gd name="T21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" h="34">
                <a:moveTo>
                  <a:pt x="17" y="0"/>
                </a:moveTo>
                <a:cubicBezTo>
                  <a:pt x="13" y="0"/>
                  <a:pt x="8" y="2"/>
                  <a:pt x="5" y="5"/>
                </a:cubicBezTo>
                <a:cubicBezTo>
                  <a:pt x="4" y="6"/>
                  <a:pt x="3" y="7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12"/>
                  <a:pt x="0" y="16"/>
                  <a:pt x="1" y="20"/>
                </a:cubicBezTo>
                <a:cubicBezTo>
                  <a:pt x="5" y="26"/>
                  <a:pt x="11" y="31"/>
                  <a:pt x="17" y="34"/>
                </a:cubicBezTo>
                <a:cubicBezTo>
                  <a:pt x="23" y="34"/>
                  <a:pt x="29" y="30"/>
                  <a:pt x="32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7"/>
                  <a:pt x="27" y="0"/>
                  <a:pt x="17" y="0"/>
                </a:cubicBezTo>
              </a:path>
            </a:pathLst>
          </a:custGeom>
          <a:solidFill>
            <a:srgbClr val="84A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0" name="Freeform 40">
            <a:extLst>
              <a:ext uri="{FF2B5EF4-FFF2-40B4-BE49-F238E27FC236}">
                <a16:creationId xmlns:a16="http://schemas.microsoft.com/office/drawing/2014/main" id="{8C338917-F549-12B3-7E10-F3F54659F52F}"/>
              </a:ext>
            </a:extLst>
          </p:cNvPr>
          <p:cNvSpPr>
            <a:spLocks/>
          </p:cNvSpPr>
          <p:nvPr/>
        </p:nvSpPr>
        <p:spPr bwMode="auto">
          <a:xfrm>
            <a:off x="6018611" y="5313760"/>
            <a:ext cx="225029" cy="96440"/>
          </a:xfrm>
          <a:custGeom>
            <a:avLst/>
            <a:gdLst>
              <a:gd name="T0" fmla="*/ 63 w 80"/>
              <a:gd name="T1" fmla="*/ 0 h 34"/>
              <a:gd name="T2" fmla="*/ 4 w 80"/>
              <a:gd name="T3" fmla="*/ 0 h 34"/>
              <a:gd name="T4" fmla="*/ 0 w 80"/>
              <a:gd name="T5" fmla="*/ 17 h 34"/>
              <a:gd name="T6" fmla="*/ 4 w 80"/>
              <a:gd name="T7" fmla="*/ 34 h 34"/>
              <a:gd name="T8" fmla="*/ 63 w 80"/>
              <a:gd name="T9" fmla="*/ 34 h 34"/>
              <a:gd name="T10" fmla="*/ 80 w 80"/>
              <a:gd name="T11" fmla="*/ 17 h 34"/>
              <a:gd name="T12" fmla="*/ 63 w 80"/>
              <a:gd name="T1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34">
                <a:moveTo>
                  <a:pt x="6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6"/>
                  <a:pt x="0" y="11"/>
                  <a:pt x="0" y="17"/>
                </a:cubicBezTo>
                <a:cubicBezTo>
                  <a:pt x="0" y="23"/>
                  <a:pt x="2" y="29"/>
                  <a:pt x="4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73" y="34"/>
                  <a:pt x="80" y="27"/>
                  <a:pt x="80" y="17"/>
                </a:cubicBezTo>
                <a:cubicBezTo>
                  <a:pt x="80" y="8"/>
                  <a:pt x="73" y="0"/>
                  <a:pt x="63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F5F950-389F-9E52-5A9A-12F7E9E06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522" y="5249466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0940DD-E45B-51F7-BA83-534F0EC9C335}"/>
              </a:ext>
            </a:extLst>
          </p:cNvPr>
          <p:cNvGrpSpPr/>
          <p:nvPr/>
        </p:nvGrpSpPr>
        <p:grpSpPr>
          <a:xfrm>
            <a:off x="5573321" y="3615930"/>
            <a:ext cx="966789" cy="787003"/>
            <a:chOff x="5399088" y="3678238"/>
            <a:chExt cx="1289051" cy="1049337"/>
          </a:xfrm>
          <a:solidFill>
            <a:srgbClr val="B4EA54"/>
          </a:solidFill>
        </p:grpSpPr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9666A9A9-2F56-CE5C-1C44-73A88172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3678238"/>
              <a:ext cx="709613" cy="417512"/>
            </a:xfrm>
            <a:custGeom>
              <a:avLst/>
              <a:gdLst>
                <a:gd name="T0" fmla="*/ 155 w 189"/>
                <a:gd name="T1" fmla="*/ 17 h 111"/>
                <a:gd name="T2" fmla="*/ 137 w 189"/>
                <a:gd name="T3" fmla="*/ 60 h 111"/>
                <a:gd name="T4" fmla="*/ 94 w 189"/>
                <a:gd name="T5" fmla="*/ 77 h 111"/>
                <a:gd name="T6" fmla="*/ 52 w 189"/>
                <a:gd name="T7" fmla="*/ 60 h 111"/>
                <a:gd name="T8" fmla="*/ 34 w 189"/>
                <a:gd name="T9" fmla="*/ 17 h 111"/>
                <a:gd name="T10" fmla="*/ 17 w 189"/>
                <a:gd name="T11" fmla="*/ 0 h 111"/>
                <a:gd name="T12" fmla="*/ 0 w 189"/>
                <a:gd name="T13" fmla="*/ 17 h 111"/>
                <a:gd name="T14" fmla="*/ 28 w 189"/>
                <a:gd name="T15" fmla="*/ 84 h 111"/>
                <a:gd name="T16" fmla="*/ 94 w 189"/>
                <a:gd name="T17" fmla="*/ 111 h 111"/>
                <a:gd name="T18" fmla="*/ 161 w 189"/>
                <a:gd name="T19" fmla="*/ 84 h 111"/>
                <a:gd name="T20" fmla="*/ 189 w 189"/>
                <a:gd name="T21" fmla="*/ 17 h 111"/>
                <a:gd name="T22" fmla="*/ 172 w 189"/>
                <a:gd name="T23" fmla="*/ 0 h 111"/>
                <a:gd name="T24" fmla="*/ 155 w 189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111">
                  <a:moveTo>
                    <a:pt x="155" y="17"/>
                  </a:moveTo>
                  <a:cubicBezTo>
                    <a:pt x="155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8" y="77"/>
                    <a:pt x="63" y="71"/>
                    <a:pt x="52" y="60"/>
                  </a:cubicBezTo>
                  <a:cubicBezTo>
                    <a:pt x="41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43"/>
                    <a:pt x="11" y="67"/>
                    <a:pt x="28" y="84"/>
                  </a:cubicBezTo>
                  <a:cubicBezTo>
                    <a:pt x="45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9" y="43"/>
                    <a:pt x="189" y="17"/>
                  </a:cubicBezTo>
                  <a:cubicBezTo>
                    <a:pt x="189" y="8"/>
                    <a:pt x="181" y="0"/>
                    <a:pt x="172" y="0"/>
                  </a:cubicBezTo>
                  <a:cubicBezTo>
                    <a:pt x="162" y="0"/>
                    <a:pt x="155" y="8"/>
                    <a:pt x="15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37299933-E9FF-BFC3-4950-DEB04EE5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1" y="3678238"/>
              <a:ext cx="706438" cy="417512"/>
            </a:xfrm>
            <a:custGeom>
              <a:avLst/>
              <a:gdLst>
                <a:gd name="T0" fmla="*/ 154 w 188"/>
                <a:gd name="T1" fmla="*/ 17 h 111"/>
                <a:gd name="T2" fmla="*/ 137 w 188"/>
                <a:gd name="T3" fmla="*/ 60 h 111"/>
                <a:gd name="T4" fmla="*/ 94 w 188"/>
                <a:gd name="T5" fmla="*/ 77 h 111"/>
                <a:gd name="T6" fmla="*/ 51 w 188"/>
                <a:gd name="T7" fmla="*/ 60 h 111"/>
                <a:gd name="T8" fmla="*/ 34 w 188"/>
                <a:gd name="T9" fmla="*/ 17 h 111"/>
                <a:gd name="T10" fmla="*/ 17 w 188"/>
                <a:gd name="T11" fmla="*/ 0 h 111"/>
                <a:gd name="T12" fmla="*/ 0 w 188"/>
                <a:gd name="T13" fmla="*/ 17 h 111"/>
                <a:gd name="T14" fmla="*/ 27 w 188"/>
                <a:gd name="T15" fmla="*/ 84 h 111"/>
                <a:gd name="T16" fmla="*/ 94 w 188"/>
                <a:gd name="T17" fmla="*/ 111 h 111"/>
                <a:gd name="T18" fmla="*/ 161 w 188"/>
                <a:gd name="T19" fmla="*/ 84 h 111"/>
                <a:gd name="T20" fmla="*/ 188 w 188"/>
                <a:gd name="T21" fmla="*/ 17 h 111"/>
                <a:gd name="T22" fmla="*/ 171 w 188"/>
                <a:gd name="T23" fmla="*/ 0 h 111"/>
                <a:gd name="T24" fmla="*/ 154 w 188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11">
                  <a:moveTo>
                    <a:pt x="154" y="17"/>
                  </a:moveTo>
                  <a:cubicBezTo>
                    <a:pt x="154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7" y="77"/>
                    <a:pt x="62" y="71"/>
                    <a:pt x="51" y="60"/>
                  </a:cubicBezTo>
                  <a:cubicBezTo>
                    <a:pt x="40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43"/>
                    <a:pt x="10" y="67"/>
                    <a:pt x="27" y="84"/>
                  </a:cubicBezTo>
                  <a:cubicBezTo>
                    <a:pt x="44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8" y="43"/>
                    <a:pt x="188" y="17"/>
                  </a:cubicBezTo>
                  <a:cubicBezTo>
                    <a:pt x="188" y="8"/>
                    <a:pt x="181" y="0"/>
                    <a:pt x="171" y="0"/>
                  </a:cubicBezTo>
                  <a:cubicBezTo>
                    <a:pt x="162" y="0"/>
                    <a:pt x="154" y="8"/>
                    <a:pt x="154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4AADA140-BF25-5A6E-C31C-54556566F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6" y="3787775"/>
              <a:ext cx="439738" cy="939800"/>
            </a:xfrm>
            <a:custGeom>
              <a:avLst/>
              <a:gdLst>
                <a:gd name="T0" fmla="*/ 114 w 117"/>
                <a:gd name="T1" fmla="*/ 225 h 250"/>
                <a:gd name="T2" fmla="*/ 36 w 117"/>
                <a:gd name="T3" fmla="*/ 14 h 250"/>
                <a:gd name="T4" fmla="*/ 14 w 117"/>
                <a:gd name="T5" fmla="*/ 4 h 250"/>
                <a:gd name="T6" fmla="*/ 4 w 117"/>
                <a:gd name="T7" fmla="*/ 25 h 250"/>
                <a:gd name="T8" fmla="*/ 82 w 117"/>
                <a:gd name="T9" fmla="*/ 237 h 250"/>
                <a:gd name="T10" fmla="*/ 104 w 117"/>
                <a:gd name="T11" fmla="*/ 247 h 250"/>
                <a:gd name="T12" fmla="*/ 114 w 117"/>
                <a:gd name="T13" fmla="*/ 2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114" y="22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2" y="5"/>
                    <a:pt x="23" y="0"/>
                    <a:pt x="14" y="4"/>
                  </a:cubicBezTo>
                  <a:cubicBezTo>
                    <a:pt x="5" y="7"/>
                    <a:pt x="0" y="17"/>
                    <a:pt x="4" y="25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86" y="246"/>
                    <a:pt x="95" y="250"/>
                    <a:pt x="104" y="247"/>
                  </a:cubicBezTo>
                  <a:cubicBezTo>
                    <a:pt x="113" y="244"/>
                    <a:pt x="117" y="234"/>
                    <a:pt x="114" y="22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82BCCEA8-7860-4C43-AF8B-445587F1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6" y="3787775"/>
              <a:ext cx="441325" cy="939800"/>
            </a:xfrm>
            <a:custGeom>
              <a:avLst/>
              <a:gdLst>
                <a:gd name="T0" fmla="*/ 35 w 117"/>
                <a:gd name="T1" fmla="*/ 237 h 250"/>
                <a:gd name="T2" fmla="*/ 113 w 117"/>
                <a:gd name="T3" fmla="*/ 25 h 250"/>
                <a:gd name="T4" fmla="*/ 103 w 117"/>
                <a:gd name="T5" fmla="*/ 4 h 250"/>
                <a:gd name="T6" fmla="*/ 82 w 117"/>
                <a:gd name="T7" fmla="*/ 14 h 250"/>
                <a:gd name="T8" fmla="*/ 3 w 117"/>
                <a:gd name="T9" fmla="*/ 225 h 250"/>
                <a:gd name="T10" fmla="*/ 13 w 117"/>
                <a:gd name="T11" fmla="*/ 247 h 250"/>
                <a:gd name="T12" fmla="*/ 35 w 117"/>
                <a:gd name="T13" fmla="*/ 2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35" y="237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7" y="17"/>
                    <a:pt x="112" y="7"/>
                    <a:pt x="103" y="4"/>
                  </a:cubicBezTo>
                  <a:cubicBezTo>
                    <a:pt x="95" y="0"/>
                    <a:pt x="85" y="5"/>
                    <a:pt x="82" y="14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0" y="234"/>
                    <a:pt x="4" y="244"/>
                    <a:pt x="13" y="247"/>
                  </a:cubicBezTo>
                  <a:cubicBezTo>
                    <a:pt x="22" y="250"/>
                    <a:pt x="32" y="246"/>
                    <a:pt x="35" y="23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67" name="Freeform 46">
            <a:extLst>
              <a:ext uri="{FF2B5EF4-FFF2-40B4-BE49-F238E27FC236}">
                <a16:creationId xmlns:a16="http://schemas.microsoft.com/office/drawing/2014/main" id="{219E2768-B291-B29E-0F86-7CF1F8A94648}"/>
              </a:ext>
            </a:extLst>
          </p:cNvPr>
          <p:cNvSpPr>
            <a:spLocks/>
          </p:cNvSpPr>
          <p:nvPr/>
        </p:nvSpPr>
        <p:spPr bwMode="auto">
          <a:xfrm>
            <a:off x="4879183" y="4295775"/>
            <a:ext cx="575072" cy="228600"/>
          </a:xfrm>
          <a:custGeom>
            <a:avLst/>
            <a:gdLst>
              <a:gd name="T0" fmla="*/ 191 w 204"/>
              <a:gd name="T1" fmla="*/ 1 h 81"/>
              <a:gd name="T2" fmla="*/ 7 w 204"/>
              <a:gd name="T3" fmla="*/ 63 h 81"/>
              <a:gd name="T4" fmla="*/ 2 w 204"/>
              <a:gd name="T5" fmla="*/ 74 h 81"/>
              <a:gd name="T6" fmla="*/ 13 w 204"/>
              <a:gd name="T7" fmla="*/ 79 h 81"/>
              <a:gd name="T8" fmla="*/ 197 w 204"/>
              <a:gd name="T9" fmla="*/ 17 h 81"/>
              <a:gd name="T10" fmla="*/ 202 w 204"/>
              <a:gd name="T11" fmla="*/ 6 h 81"/>
              <a:gd name="T12" fmla="*/ 191 w 204"/>
              <a:gd name="T13" fmla="*/ 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" h="81">
                <a:moveTo>
                  <a:pt x="191" y="1"/>
                </a:moveTo>
                <a:cubicBezTo>
                  <a:pt x="7" y="63"/>
                  <a:pt x="7" y="63"/>
                  <a:pt x="7" y="63"/>
                </a:cubicBezTo>
                <a:cubicBezTo>
                  <a:pt x="3" y="65"/>
                  <a:pt x="0" y="69"/>
                  <a:pt x="2" y="74"/>
                </a:cubicBezTo>
                <a:cubicBezTo>
                  <a:pt x="3" y="78"/>
                  <a:pt x="8" y="81"/>
                  <a:pt x="13" y="79"/>
                </a:cubicBezTo>
                <a:cubicBezTo>
                  <a:pt x="197" y="17"/>
                  <a:pt x="197" y="17"/>
                  <a:pt x="197" y="17"/>
                </a:cubicBezTo>
                <a:cubicBezTo>
                  <a:pt x="201" y="16"/>
                  <a:pt x="204" y="11"/>
                  <a:pt x="202" y="6"/>
                </a:cubicBezTo>
                <a:cubicBezTo>
                  <a:pt x="201" y="2"/>
                  <a:pt x="196" y="0"/>
                  <a:pt x="191" y="1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8" name="Freeform 47">
            <a:extLst>
              <a:ext uri="{FF2B5EF4-FFF2-40B4-BE49-F238E27FC236}">
                <a16:creationId xmlns:a16="http://schemas.microsoft.com/office/drawing/2014/main" id="{72A8FD1D-D78E-57EA-64BC-68032246C428}"/>
              </a:ext>
            </a:extLst>
          </p:cNvPr>
          <p:cNvSpPr>
            <a:spLocks/>
          </p:cNvSpPr>
          <p:nvPr/>
        </p:nvSpPr>
        <p:spPr bwMode="auto">
          <a:xfrm>
            <a:off x="5095876" y="2401491"/>
            <a:ext cx="426244" cy="422672"/>
          </a:xfrm>
          <a:custGeom>
            <a:avLst/>
            <a:gdLst>
              <a:gd name="T0" fmla="*/ 147 w 151"/>
              <a:gd name="T1" fmla="*/ 135 h 150"/>
              <a:gd name="T2" fmla="*/ 16 w 151"/>
              <a:gd name="T3" fmla="*/ 3 h 150"/>
              <a:gd name="T4" fmla="*/ 4 w 151"/>
              <a:gd name="T5" fmla="*/ 3 h 150"/>
              <a:gd name="T6" fmla="*/ 4 w 151"/>
              <a:gd name="T7" fmla="*/ 15 h 150"/>
              <a:gd name="T8" fmla="*/ 135 w 151"/>
              <a:gd name="T9" fmla="*/ 147 h 150"/>
              <a:gd name="T10" fmla="*/ 147 w 151"/>
              <a:gd name="T11" fmla="*/ 147 h 150"/>
              <a:gd name="T12" fmla="*/ 147 w 151"/>
              <a:gd name="T13" fmla="*/ 13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0">
                <a:moveTo>
                  <a:pt x="147" y="135"/>
                </a:moveTo>
                <a:cubicBezTo>
                  <a:pt x="16" y="3"/>
                  <a:pt x="16" y="3"/>
                  <a:pt x="16" y="3"/>
                </a:cubicBezTo>
                <a:cubicBezTo>
                  <a:pt x="12" y="0"/>
                  <a:pt x="7" y="0"/>
                  <a:pt x="4" y="3"/>
                </a:cubicBezTo>
                <a:cubicBezTo>
                  <a:pt x="0" y="6"/>
                  <a:pt x="0" y="12"/>
                  <a:pt x="4" y="15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9" y="150"/>
                  <a:pt x="144" y="150"/>
                  <a:pt x="147" y="147"/>
                </a:cubicBezTo>
                <a:cubicBezTo>
                  <a:pt x="151" y="143"/>
                  <a:pt x="151" y="138"/>
                  <a:pt x="147" y="135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9" name="Freeform 48">
            <a:extLst>
              <a:ext uri="{FF2B5EF4-FFF2-40B4-BE49-F238E27FC236}">
                <a16:creationId xmlns:a16="http://schemas.microsoft.com/office/drawing/2014/main" id="{74B63C6A-E1AE-5318-420B-28B2F99F9507}"/>
              </a:ext>
            </a:extLst>
          </p:cNvPr>
          <p:cNvSpPr>
            <a:spLocks/>
          </p:cNvSpPr>
          <p:nvPr/>
        </p:nvSpPr>
        <p:spPr bwMode="auto">
          <a:xfrm>
            <a:off x="6875860" y="2832498"/>
            <a:ext cx="620316" cy="350044"/>
          </a:xfrm>
          <a:custGeom>
            <a:avLst/>
            <a:gdLst>
              <a:gd name="T0" fmla="*/ 13 w 220"/>
              <a:gd name="T1" fmla="*/ 122 h 124"/>
              <a:gd name="T2" fmla="*/ 214 w 220"/>
              <a:gd name="T3" fmla="*/ 17 h 124"/>
              <a:gd name="T4" fmla="*/ 217 w 220"/>
              <a:gd name="T5" fmla="*/ 6 h 124"/>
              <a:gd name="T6" fmla="*/ 206 w 220"/>
              <a:gd name="T7" fmla="*/ 2 h 124"/>
              <a:gd name="T8" fmla="*/ 6 w 220"/>
              <a:gd name="T9" fmla="*/ 107 h 124"/>
              <a:gd name="T10" fmla="*/ 2 w 220"/>
              <a:gd name="T11" fmla="*/ 118 h 124"/>
              <a:gd name="T12" fmla="*/ 13 w 220"/>
              <a:gd name="T13" fmla="*/ 12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0" h="124">
                <a:moveTo>
                  <a:pt x="13" y="122"/>
                </a:moveTo>
                <a:cubicBezTo>
                  <a:pt x="214" y="17"/>
                  <a:pt x="214" y="17"/>
                  <a:pt x="214" y="17"/>
                </a:cubicBezTo>
                <a:cubicBezTo>
                  <a:pt x="218" y="15"/>
                  <a:pt x="220" y="10"/>
                  <a:pt x="217" y="6"/>
                </a:cubicBezTo>
                <a:cubicBezTo>
                  <a:pt x="215" y="2"/>
                  <a:pt x="210" y="0"/>
                  <a:pt x="206" y="2"/>
                </a:cubicBezTo>
                <a:cubicBezTo>
                  <a:pt x="6" y="107"/>
                  <a:pt x="6" y="107"/>
                  <a:pt x="6" y="107"/>
                </a:cubicBezTo>
                <a:cubicBezTo>
                  <a:pt x="2" y="109"/>
                  <a:pt x="0" y="114"/>
                  <a:pt x="2" y="118"/>
                </a:cubicBezTo>
                <a:cubicBezTo>
                  <a:pt x="4" y="122"/>
                  <a:pt x="9" y="124"/>
                  <a:pt x="13" y="122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0" name="Freeform 49">
            <a:extLst>
              <a:ext uri="{FF2B5EF4-FFF2-40B4-BE49-F238E27FC236}">
                <a16:creationId xmlns:a16="http://schemas.microsoft.com/office/drawing/2014/main" id="{DF16E52C-EC98-42DE-CDBC-0F3B760CD81E}"/>
              </a:ext>
            </a:extLst>
          </p:cNvPr>
          <p:cNvSpPr>
            <a:spLocks/>
          </p:cNvSpPr>
          <p:nvPr/>
        </p:nvSpPr>
        <p:spPr bwMode="auto">
          <a:xfrm>
            <a:off x="6599635" y="4437461"/>
            <a:ext cx="445294" cy="284559"/>
          </a:xfrm>
          <a:custGeom>
            <a:avLst/>
            <a:gdLst>
              <a:gd name="T0" fmla="*/ 5 w 158"/>
              <a:gd name="T1" fmla="*/ 17 h 101"/>
              <a:gd name="T2" fmla="*/ 144 w 158"/>
              <a:gd name="T3" fmla="*/ 98 h 101"/>
              <a:gd name="T4" fmla="*/ 156 w 158"/>
              <a:gd name="T5" fmla="*/ 95 h 101"/>
              <a:gd name="T6" fmla="*/ 153 w 158"/>
              <a:gd name="T7" fmla="*/ 84 h 101"/>
              <a:gd name="T8" fmla="*/ 14 w 158"/>
              <a:gd name="T9" fmla="*/ 3 h 101"/>
              <a:gd name="T10" fmla="*/ 2 w 158"/>
              <a:gd name="T11" fmla="*/ 6 h 101"/>
              <a:gd name="T12" fmla="*/ 5 w 158"/>
              <a:gd name="T13" fmla="*/ 1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" h="101">
                <a:moveTo>
                  <a:pt x="5" y="17"/>
                </a:moveTo>
                <a:cubicBezTo>
                  <a:pt x="144" y="98"/>
                  <a:pt x="144" y="98"/>
                  <a:pt x="144" y="98"/>
                </a:cubicBezTo>
                <a:cubicBezTo>
                  <a:pt x="148" y="101"/>
                  <a:pt x="153" y="99"/>
                  <a:pt x="156" y="95"/>
                </a:cubicBezTo>
                <a:cubicBezTo>
                  <a:pt x="158" y="91"/>
                  <a:pt x="157" y="86"/>
                  <a:pt x="153" y="84"/>
                </a:cubicBezTo>
                <a:cubicBezTo>
                  <a:pt x="14" y="3"/>
                  <a:pt x="14" y="3"/>
                  <a:pt x="14" y="3"/>
                </a:cubicBezTo>
                <a:cubicBezTo>
                  <a:pt x="10" y="0"/>
                  <a:pt x="5" y="2"/>
                  <a:pt x="2" y="6"/>
                </a:cubicBezTo>
                <a:cubicBezTo>
                  <a:pt x="0" y="10"/>
                  <a:pt x="1" y="15"/>
                  <a:pt x="5" y="17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593360-DD9D-0AB3-10EE-2B832DB45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2682479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EC1B51-5F11-9D98-2B2F-E5BA9DC0F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945" y="3040856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92F0447-2E1B-E124-0B9A-FBD29339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529" y="4349354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98AEF6-F0E4-EC00-6F9E-DDA0A217A265}"/>
              </a:ext>
            </a:extLst>
          </p:cNvPr>
          <p:cNvSpPr/>
          <p:nvPr/>
        </p:nvSpPr>
        <p:spPr>
          <a:xfrm>
            <a:off x="4499292" y="432316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66009EE-752B-41C7-9228-24F6786C1210}"/>
              </a:ext>
            </a:extLst>
          </p:cNvPr>
          <p:cNvSpPr/>
          <p:nvPr/>
        </p:nvSpPr>
        <p:spPr>
          <a:xfrm>
            <a:off x="6947892" y="454198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AC6E84-AB33-BF56-759B-767EB92EFA07}"/>
              </a:ext>
            </a:extLst>
          </p:cNvPr>
          <p:cNvSpPr/>
          <p:nvPr/>
        </p:nvSpPr>
        <p:spPr>
          <a:xfrm>
            <a:off x="7392764" y="2594374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2A5393-C87C-E321-D135-862FA484C81E}"/>
              </a:ext>
            </a:extLst>
          </p:cNvPr>
          <p:cNvSpPr/>
          <p:nvPr/>
        </p:nvSpPr>
        <p:spPr>
          <a:xfrm>
            <a:off x="4812764" y="2105282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115" y="206811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3853" y="2525314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AC2E7752-856E-6B88-F098-18E408F0C5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22189" y="444222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21776" y="4296966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8615" y="2456751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E7CCF9F8-00BE-6DB2-EC52-F657CE754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3853" y="292199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BEA820A3-54D3-3196-9570-CB713C9B5C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2191" y="4826403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49277DCF-0AD8-7FC2-D919-93F696135A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7622" y="469344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pic>
        <p:nvPicPr>
          <p:cNvPr id="123" name="Picture 12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315EEE-B1D3-CBEE-8855-C515F52A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ED75-4D94-EA3C-F957-28F12AF0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8AF71-EC5A-0B9F-BDC4-1E0723E38DF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8F355B-AD2B-DCC6-4066-49E03C12136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nline Image Placeholder 12">
            <a:extLst>
              <a:ext uri="{FF2B5EF4-FFF2-40B4-BE49-F238E27FC236}">
                <a16:creationId xmlns:a16="http://schemas.microsoft.com/office/drawing/2014/main" id="{E79EC145-66C2-DD96-86CD-38CBDD003A09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4793417" y="209978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0" name="Online Image Placeholder 12">
            <a:extLst>
              <a:ext uri="{FF2B5EF4-FFF2-40B4-BE49-F238E27FC236}">
                <a16:creationId xmlns:a16="http://schemas.microsoft.com/office/drawing/2014/main" id="{CE94D43D-65E0-82D3-A2B7-F8FBBBA553D6}"/>
              </a:ext>
            </a:extLst>
          </p:cNvPr>
          <p:cNvSpPr>
            <a:spLocks noGrp="1"/>
          </p:cNvSpPr>
          <p:nvPr>
            <p:ph type="clipArt" sz="quarter" idx="29"/>
          </p:nvPr>
        </p:nvSpPr>
        <p:spPr>
          <a:xfrm>
            <a:off x="7417525" y="2604197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83834AB5-7356-A8B6-2DE3-C0557E6476DC}"/>
              </a:ext>
            </a:extLst>
          </p:cNvPr>
          <p:cNvSpPr>
            <a:spLocks noGrp="1"/>
          </p:cNvSpPr>
          <p:nvPr>
            <p:ph type="clipArt" sz="quarter" idx="30"/>
          </p:nvPr>
        </p:nvSpPr>
        <p:spPr>
          <a:xfrm>
            <a:off x="4550826" y="434542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A2D7DA0B-1E38-C876-3390-BB4C0FE7A4C3}"/>
              </a:ext>
            </a:extLst>
          </p:cNvPr>
          <p:cNvSpPr>
            <a:spLocks noGrp="1"/>
          </p:cNvSpPr>
          <p:nvPr>
            <p:ph type="clipArt" sz="quarter" idx="31"/>
          </p:nvPr>
        </p:nvSpPr>
        <p:spPr>
          <a:xfrm>
            <a:off x="6971072" y="4551348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458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1E976-F437-31F6-3057-251D4561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-2759" r="9448" b="2154"/>
          <a:stretch/>
        </p:blipFill>
        <p:spPr>
          <a:xfrm>
            <a:off x="4505005" y="73894"/>
            <a:ext cx="7686995" cy="67841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39BF0F7-90F6-E9E1-CE91-664742ACF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8288" y="1383924"/>
            <a:ext cx="2641050" cy="7484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523035"/>
            <a:ext cx="4762500" cy="823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accent3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99917-DDEF-9C2D-B0D8-2D20A8AA05C0}"/>
              </a:ext>
            </a:extLst>
          </p:cNvPr>
          <p:cNvSpPr txBox="1"/>
          <p:nvPr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12940-9170-CC1A-E366-EE9079EB54E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0B43AB-7519-F769-A919-66A9F8C32386}"/>
              </a:ext>
            </a:extLst>
          </p:cNvPr>
          <p:cNvSpPr txBox="1"/>
          <p:nvPr userDrawn="1"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087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bject 3">
            <a:extLst>
              <a:ext uri="{FF2B5EF4-FFF2-40B4-BE49-F238E27FC236}">
                <a16:creationId xmlns:a16="http://schemas.microsoft.com/office/drawing/2014/main" id="{1A79D74D-D2CE-44A5-DAD1-044BDC7841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693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01078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69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95" y="243420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2777EBF-EBF9-A9E9-7025-49CE44A923C0}"/>
              </a:ext>
            </a:extLst>
          </p:cNvPr>
          <p:cNvSpPr/>
          <p:nvPr/>
        </p:nvSpPr>
        <p:spPr>
          <a:xfrm>
            <a:off x="3641378" y="1546374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9B00AA8-EC78-923C-F56E-9B34DB67E513}"/>
              </a:ext>
            </a:extLst>
          </p:cNvPr>
          <p:cNvSpPr/>
          <p:nvPr/>
        </p:nvSpPr>
        <p:spPr>
          <a:xfrm>
            <a:off x="6198040" y="1547733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568EC3-F822-A2A4-8B10-2D810FF40494}"/>
              </a:ext>
            </a:extLst>
          </p:cNvPr>
          <p:cNvSpPr/>
          <p:nvPr/>
        </p:nvSpPr>
        <p:spPr>
          <a:xfrm>
            <a:off x="3634222" y="4112386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445ADB5-FADB-236A-F361-99118B123530}"/>
              </a:ext>
            </a:extLst>
          </p:cNvPr>
          <p:cNvSpPr/>
          <p:nvPr/>
        </p:nvSpPr>
        <p:spPr>
          <a:xfrm>
            <a:off x="6183316" y="4135578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940931-0D5B-4B35-7A59-07B6CEC59DC1}"/>
              </a:ext>
            </a:extLst>
          </p:cNvPr>
          <p:cNvGrpSpPr/>
          <p:nvPr/>
        </p:nvGrpSpPr>
        <p:grpSpPr>
          <a:xfrm>
            <a:off x="3630722" y="1537665"/>
            <a:ext cx="4756546" cy="4763768"/>
            <a:chOff x="3760124" y="1215057"/>
            <a:chExt cx="4671751" cy="4678844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77485F74-41B1-1EC9-37A2-B888E3DBB19C}"/>
                </a:ext>
              </a:extLst>
            </p:cNvPr>
            <p:cNvSpPr/>
            <p:nvPr/>
          </p:nvSpPr>
          <p:spPr>
            <a:xfrm>
              <a:off x="3760127" y="1215057"/>
              <a:ext cx="3468083" cy="2193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49" extrusionOk="0">
                  <a:moveTo>
                    <a:pt x="21534" y="20729"/>
                  </a:moveTo>
                  <a:lnTo>
                    <a:pt x="21070" y="19928"/>
                  </a:lnTo>
                  <a:cubicBezTo>
                    <a:pt x="20982" y="19788"/>
                    <a:pt x="20850" y="19858"/>
                    <a:pt x="20828" y="20032"/>
                  </a:cubicBezTo>
                  <a:lnTo>
                    <a:pt x="20806" y="20241"/>
                  </a:lnTo>
                  <a:cubicBezTo>
                    <a:pt x="18489" y="19335"/>
                    <a:pt x="16680" y="16409"/>
                    <a:pt x="16194" y="12716"/>
                  </a:cubicBezTo>
                  <a:cubicBezTo>
                    <a:pt x="16150" y="12437"/>
                    <a:pt x="16128" y="12124"/>
                    <a:pt x="16106" y="11845"/>
                  </a:cubicBezTo>
                  <a:cubicBezTo>
                    <a:pt x="16084" y="11566"/>
                    <a:pt x="16062" y="11253"/>
                    <a:pt x="16062" y="10974"/>
                  </a:cubicBezTo>
                  <a:cubicBezTo>
                    <a:pt x="16062" y="10870"/>
                    <a:pt x="16062" y="10730"/>
                    <a:pt x="16062" y="10626"/>
                  </a:cubicBezTo>
                  <a:cubicBezTo>
                    <a:pt x="16062" y="10521"/>
                    <a:pt x="16062" y="10382"/>
                    <a:pt x="16062" y="10277"/>
                  </a:cubicBezTo>
                  <a:lnTo>
                    <a:pt x="15621" y="10277"/>
                  </a:lnTo>
                  <a:lnTo>
                    <a:pt x="13437" y="10277"/>
                  </a:lnTo>
                  <a:cubicBezTo>
                    <a:pt x="13437" y="9999"/>
                    <a:pt x="13415" y="9685"/>
                    <a:pt x="13392" y="9406"/>
                  </a:cubicBezTo>
                  <a:cubicBezTo>
                    <a:pt x="13370" y="9128"/>
                    <a:pt x="13348" y="8814"/>
                    <a:pt x="13304" y="8535"/>
                  </a:cubicBezTo>
                  <a:cubicBezTo>
                    <a:pt x="13238" y="8083"/>
                    <a:pt x="13172" y="7630"/>
                    <a:pt x="13084" y="7177"/>
                  </a:cubicBezTo>
                  <a:cubicBezTo>
                    <a:pt x="13084" y="7142"/>
                    <a:pt x="13061" y="7107"/>
                    <a:pt x="13061" y="7072"/>
                  </a:cubicBezTo>
                  <a:cubicBezTo>
                    <a:pt x="13039" y="6968"/>
                    <a:pt x="13017" y="6863"/>
                    <a:pt x="12995" y="6759"/>
                  </a:cubicBezTo>
                  <a:cubicBezTo>
                    <a:pt x="12973" y="6689"/>
                    <a:pt x="12951" y="6619"/>
                    <a:pt x="12951" y="6550"/>
                  </a:cubicBezTo>
                  <a:cubicBezTo>
                    <a:pt x="12929" y="6480"/>
                    <a:pt x="12907" y="6410"/>
                    <a:pt x="12907" y="6341"/>
                  </a:cubicBezTo>
                  <a:cubicBezTo>
                    <a:pt x="12885" y="6236"/>
                    <a:pt x="12841" y="6132"/>
                    <a:pt x="12819" y="6027"/>
                  </a:cubicBezTo>
                  <a:cubicBezTo>
                    <a:pt x="12819" y="5992"/>
                    <a:pt x="12797" y="5957"/>
                    <a:pt x="12797" y="5957"/>
                  </a:cubicBezTo>
                  <a:cubicBezTo>
                    <a:pt x="12488" y="4912"/>
                    <a:pt x="12047" y="3972"/>
                    <a:pt x="11517" y="3101"/>
                  </a:cubicBezTo>
                  <a:cubicBezTo>
                    <a:pt x="10988" y="2265"/>
                    <a:pt x="10370" y="1568"/>
                    <a:pt x="9708" y="1080"/>
                  </a:cubicBezTo>
                  <a:cubicBezTo>
                    <a:pt x="9686" y="1080"/>
                    <a:pt x="9664" y="1045"/>
                    <a:pt x="9642" y="1045"/>
                  </a:cubicBezTo>
                  <a:cubicBezTo>
                    <a:pt x="9575" y="1010"/>
                    <a:pt x="9509" y="941"/>
                    <a:pt x="9443" y="906"/>
                  </a:cubicBezTo>
                  <a:cubicBezTo>
                    <a:pt x="9399" y="871"/>
                    <a:pt x="9355" y="836"/>
                    <a:pt x="9311" y="801"/>
                  </a:cubicBezTo>
                  <a:cubicBezTo>
                    <a:pt x="9267" y="766"/>
                    <a:pt x="9222" y="732"/>
                    <a:pt x="9178" y="732"/>
                  </a:cubicBezTo>
                  <a:cubicBezTo>
                    <a:pt x="9112" y="697"/>
                    <a:pt x="9046" y="662"/>
                    <a:pt x="8980" y="627"/>
                  </a:cubicBezTo>
                  <a:cubicBezTo>
                    <a:pt x="8958" y="627"/>
                    <a:pt x="8936" y="592"/>
                    <a:pt x="8914" y="592"/>
                  </a:cubicBezTo>
                  <a:cubicBezTo>
                    <a:pt x="8230" y="209"/>
                    <a:pt x="7502" y="0"/>
                    <a:pt x="6729" y="0"/>
                  </a:cubicBezTo>
                  <a:cubicBezTo>
                    <a:pt x="5957" y="0"/>
                    <a:pt x="5229" y="209"/>
                    <a:pt x="4545" y="592"/>
                  </a:cubicBezTo>
                  <a:cubicBezTo>
                    <a:pt x="4523" y="592"/>
                    <a:pt x="4501" y="627"/>
                    <a:pt x="4501" y="627"/>
                  </a:cubicBezTo>
                  <a:cubicBezTo>
                    <a:pt x="4435" y="662"/>
                    <a:pt x="4369" y="697"/>
                    <a:pt x="4302" y="732"/>
                  </a:cubicBezTo>
                  <a:cubicBezTo>
                    <a:pt x="4258" y="766"/>
                    <a:pt x="4214" y="766"/>
                    <a:pt x="4170" y="801"/>
                  </a:cubicBezTo>
                  <a:cubicBezTo>
                    <a:pt x="4126" y="836"/>
                    <a:pt x="4082" y="871"/>
                    <a:pt x="4038" y="906"/>
                  </a:cubicBezTo>
                  <a:cubicBezTo>
                    <a:pt x="3971" y="941"/>
                    <a:pt x="3905" y="1010"/>
                    <a:pt x="3839" y="1045"/>
                  </a:cubicBezTo>
                  <a:cubicBezTo>
                    <a:pt x="3817" y="1045"/>
                    <a:pt x="3795" y="1080"/>
                    <a:pt x="3773" y="1080"/>
                  </a:cubicBezTo>
                  <a:cubicBezTo>
                    <a:pt x="3133" y="1568"/>
                    <a:pt x="2515" y="2265"/>
                    <a:pt x="1964" y="3101"/>
                  </a:cubicBezTo>
                  <a:lnTo>
                    <a:pt x="1964" y="3101"/>
                  </a:lnTo>
                  <a:cubicBezTo>
                    <a:pt x="750" y="5017"/>
                    <a:pt x="0" y="7665"/>
                    <a:pt x="0" y="10591"/>
                  </a:cubicBezTo>
                  <a:cubicBezTo>
                    <a:pt x="0" y="13517"/>
                    <a:pt x="750" y="16165"/>
                    <a:pt x="1964" y="18081"/>
                  </a:cubicBezTo>
                  <a:lnTo>
                    <a:pt x="1964" y="18081"/>
                  </a:lnTo>
                  <a:cubicBezTo>
                    <a:pt x="2493" y="18917"/>
                    <a:pt x="3111" y="19614"/>
                    <a:pt x="3773" y="20102"/>
                  </a:cubicBezTo>
                  <a:cubicBezTo>
                    <a:pt x="3795" y="20102"/>
                    <a:pt x="3817" y="20137"/>
                    <a:pt x="3839" y="20137"/>
                  </a:cubicBezTo>
                  <a:cubicBezTo>
                    <a:pt x="3905" y="20172"/>
                    <a:pt x="3971" y="20241"/>
                    <a:pt x="4038" y="20276"/>
                  </a:cubicBezTo>
                  <a:cubicBezTo>
                    <a:pt x="4082" y="20311"/>
                    <a:pt x="4126" y="20346"/>
                    <a:pt x="4170" y="20346"/>
                  </a:cubicBezTo>
                  <a:cubicBezTo>
                    <a:pt x="4214" y="20381"/>
                    <a:pt x="4258" y="20415"/>
                    <a:pt x="4302" y="20415"/>
                  </a:cubicBezTo>
                  <a:cubicBezTo>
                    <a:pt x="4369" y="20450"/>
                    <a:pt x="4435" y="20485"/>
                    <a:pt x="4501" y="20520"/>
                  </a:cubicBezTo>
                  <a:cubicBezTo>
                    <a:pt x="4523" y="20520"/>
                    <a:pt x="4545" y="20555"/>
                    <a:pt x="4567" y="20555"/>
                  </a:cubicBezTo>
                  <a:cubicBezTo>
                    <a:pt x="4766" y="20659"/>
                    <a:pt x="4964" y="20764"/>
                    <a:pt x="5163" y="20834"/>
                  </a:cubicBezTo>
                  <a:cubicBezTo>
                    <a:pt x="5295" y="20868"/>
                    <a:pt x="5428" y="20729"/>
                    <a:pt x="5428" y="20485"/>
                  </a:cubicBezTo>
                  <a:lnTo>
                    <a:pt x="5428" y="20485"/>
                  </a:lnTo>
                  <a:cubicBezTo>
                    <a:pt x="5428" y="20311"/>
                    <a:pt x="5361" y="20172"/>
                    <a:pt x="5251" y="20137"/>
                  </a:cubicBezTo>
                  <a:cubicBezTo>
                    <a:pt x="5075" y="20067"/>
                    <a:pt x="4898" y="19997"/>
                    <a:pt x="4722" y="19893"/>
                  </a:cubicBezTo>
                  <a:cubicBezTo>
                    <a:pt x="4699" y="19893"/>
                    <a:pt x="4677" y="19858"/>
                    <a:pt x="4655" y="19858"/>
                  </a:cubicBezTo>
                  <a:cubicBezTo>
                    <a:pt x="4589" y="19823"/>
                    <a:pt x="4545" y="19788"/>
                    <a:pt x="4479" y="19754"/>
                  </a:cubicBezTo>
                  <a:cubicBezTo>
                    <a:pt x="4435" y="19719"/>
                    <a:pt x="4391" y="19719"/>
                    <a:pt x="4346" y="19684"/>
                  </a:cubicBezTo>
                  <a:cubicBezTo>
                    <a:pt x="4302" y="19649"/>
                    <a:pt x="4280" y="19649"/>
                    <a:pt x="4236" y="19614"/>
                  </a:cubicBezTo>
                  <a:cubicBezTo>
                    <a:pt x="4170" y="19579"/>
                    <a:pt x="4104" y="19510"/>
                    <a:pt x="4038" y="19475"/>
                  </a:cubicBezTo>
                  <a:cubicBezTo>
                    <a:pt x="4016" y="19475"/>
                    <a:pt x="4016" y="19440"/>
                    <a:pt x="3993" y="19440"/>
                  </a:cubicBezTo>
                  <a:cubicBezTo>
                    <a:pt x="1897" y="17837"/>
                    <a:pt x="463" y="14458"/>
                    <a:pt x="463" y="10521"/>
                  </a:cubicBezTo>
                  <a:cubicBezTo>
                    <a:pt x="463" y="6585"/>
                    <a:pt x="1897" y="3240"/>
                    <a:pt x="3993" y="1603"/>
                  </a:cubicBezTo>
                  <a:cubicBezTo>
                    <a:pt x="4016" y="1603"/>
                    <a:pt x="4016" y="1568"/>
                    <a:pt x="4038" y="1568"/>
                  </a:cubicBezTo>
                  <a:cubicBezTo>
                    <a:pt x="4104" y="1533"/>
                    <a:pt x="4170" y="1463"/>
                    <a:pt x="4236" y="1428"/>
                  </a:cubicBezTo>
                  <a:cubicBezTo>
                    <a:pt x="4280" y="1394"/>
                    <a:pt x="4302" y="1394"/>
                    <a:pt x="4346" y="1359"/>
                  </a:cubicBezTo>
                  <a:cubicBezTo>
                    <a:pt x="4391" y="1324"/>
                    <a:pt x="4435" y="1289"/>
                    <a:pt x="4479" y="1289"/>
                  </a:cubicBezTo>
                  <a:cubicBezTo>
                    <a:pt x="4545" y="1254"/>
                    <a:pt x="4589" y="1219"/>
                    <a:pt x="4655" y="1185"/>
                  </a:cubicBezTo>
                  <a:cubicBezTo>
                    <a:pt x="4677" y="1185"/>
                    <a:pt x="4700" y="1150"/>
                    <a:pt x="4722" y="1150"/>
                  </a:cubicBezTo>
                  <a:cubicBezTo>
                    <a:pt x="6045" y="453"/>
                    <a:pt x="7479" y="453"/>
                    <a:pt x="8781" y="1150"/>
                  </a:cubicBezTo>
                  <a:cubicBezTo>
                    <a:pt x="8803" y="1150"/>
                    <a:pt x="8825" y="1185"/>
                    <a:pt x="8847" y="1185"/>
                  </a:cubicBezTo>
                  <a:cubicBezTo>
                    <a:pt x="8914" y="1219"/>
                    <a:pt x="8958" y="1254"/>
                    <a:pt x="9024" y="1289"/>
                  </a:cubicBezTo>
                  <a:cubicBezTo>
                    <a:pt x="9068" y="1324"/>
                    <a:pt x="9112" y="1359"/>
                    <a:pt x="9156" y="1359"/>
                  </a:cubicBezTo>
                  <a:cubicBezTo>
                    <a:pt x="9200" y="1394"/>
                    <a:pt x="9222" y="1394"/>
                    <a:pt x="9267" y="1428"/>
                  </a:cubicBezTo>
                  <a:cubicBezTo>
                    <a:pt x="9333" y="1463"/>
                    <a:pt x="9399" y="1533"/>
                    <a:pt x="9465" y="1568"/>
                  </a:cubicBezTo>
                  <a:cubicBezTo>
                    <a:pt x="9487" y="1568"/>
                    <a:pt x="9487" y="1603"/>
                    <a:pt x="9509" y="1603"/>
                  </a:cubicBezTo>
                  <a:cubicBezTo>
                    <a:pt x="10767" y="2578"/>
                    <a:pt x="11804" y="4181"/>
                    <a:pt x="12400" y="6166"/>
                  </a:cubicBezTo>
                  <a:cubicBezTo>
                    <a:pt x="12400" y="6201"/>
                    <a:pt x="12422" y="6201"/>
                    <a:pt x="12422" y="6236"/>
                  </a:cubicBezTo>
                  <a:cubicBezTo>
                    <a:pt x="12444" y="6341"/>
                    <a:pt x="12488" y="6445"/>
                    <a:pt x="12510" y="6550"/>
                  </a:cubicBezTo>
                  <a:cubicBezTo>
                    <a:pt x="12532" y="6619"/>
                    <a:pt x="12532" y="6654"/>
                    <a:pt x="12554" y="6724"/>
                  </a:cubicBezTo>
                  <a:cubicBezTo>
                    <a:pt x="12576" y="6794"/>
                    <a:pt x="12598" y="6863"/>
                    <a:pt x="12598" y="6933"/>
                  </a:cubicBezTo>
                  <a:cubicBezTo>
                    <a:pt x="12620" y="7037"/>
                    <a:pt x="12642" y="7107"/>
                    <a:pt x="12664" y="7212"/>
                  </a:cubicBezTo>
                  <a:cubicBezTo>
                    <a:pt x="12664" y="7246"/>
                    <a:pt x="12686" y="7281"/>
                    <a:pt x="12686" y="7316"/>
                  </a:cubicBezTo>
                  <a:cubicBezTo>
                    <a:pt x="12708" y="7455"/>
                    <a:pt x="12731" y="7560"/>
                    <a:pt x="12753" y="7699"/>
                  </a:cubicBezTo>
                  <a:cubicBezTo>
                    <a:pt x="12753" y="7699"/>
                    <a:pt x="12753" y="7699"/>
                    <a:pt x="12753" y="7699"/>
                  </a:cubicBezTo>
                  <a:cubicBezTo>
                    <a:pt x="12797" y="7943"/>
                    <a:pt x="12841" y="8187"/>
                    <a:pt x="12863" y="8431"/>
                  </a:cubicBezTo>
                  <a:cubicBezTo>
                    <a:pt x="12907" y="8710"/>
                    <a:pt x="12929" y="9023"/>
                    <a:pt x="12951" y="9302"/>
                  </a:cubicBezTo>
                  <a:cubicBezTo>
                    <a:pt x="12973" y="9581"/>
                    <a:pt x="12995" y="9894"/>
                    <a:pt x="12995" y="10173"/>
                  </a:cubicBezTo>
                  <a:cubicBezTo>
                    <a:pt x="12995" y="10417"/>
                    <a:pt x="12995" y="10626"/>
                    <a:pt x="12995" y="10870"/>
                  </a:cubicBezTo>
                  <a:lnTo>
                    <a:pt x="13437" y="10870"/>
                  </a:lnTo>
                  <a:lnTo>
                    <a:pt x="15621" y="10870"/>
                  </a:lnTo>
                  <a:cubicBezTo>
                    <a:pt x="15621" y="11148"/>
                    <a:pt x="15643" y="11462"/>
                    <a:pt x="15665" y="11741"/>
                  </a:cubicBezTo>
                  <a:cubicBezTo>
                    <a:pt x="15687" y="12019"/>
                    <a:pt x="15709" y="12333"/>
                    <a:pt x="15753" y="12612"/>
                  </a:cubicBezTo>
                  <a:cubicBezTo>
                    <a:pt x="16261" y="16653"/>
                    <a:pt x="18224" y="19858"/>
                    <a:pt x="20762" y="20834"/>
                  </a:cubicBezTo>
                  <a:lnTo>
                    <a:pt x="20717" y="21286"/>
                  </a:lnTo>
                  <a:cubicBezTo>
                    <a:pt x="20695" y="21461"/>
                    <a:pt x="20828" y="21600"/>
                    <a:pt x="20938" y="21530"/>
                  </a:cubicBezTo>
                  <a:lnTo>
                    <a:pt x="21534" y="21008"/>
                  </a:lnTo>
                  <a:cubicBezTo>
                    <a:pt x="21578" y="21008"/>
                    <a:pt x="21600" y="20834"/>
                    <a:pt x="21534" y="20729"/>
                  </a:cubicBezTo>
                  <a:close/>
                </a:path>
              </a:pathLst>
            </a:custGeom>
            <a:solidFill>
              <a:srgbClr val="B4EA5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912034A-338F-1748-FD5F-36CC3E9B92E3}"/>
                </a:ext>
              </a:extLst>
            </p:cNvPr>
            <p:cNvSpPr/>
            <p:nvPr/>
          </p:nvSpPr>
          <p:spPr>
            <a:xfrm>
              <a:off x="6242665" y="1215060"/>
              <a:ext cx="2189210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362" extrusionOk="0">
                  <a:moveTo>
                    <a:pt x="11522" y="18"/>
                  </a:moveTo>
                  <a:cubicBezTo>
                    <a:pt x="6268" y="-223"/>
                    <a:pt x="1769" y="2009"/>
                    <a:pt x="601" y="5073"/>
                  </a:cubicBezTo>
                  <a:cubicBezTo>
                    <a:pt x="533" y="5204"/>
                    <a:pt x="704" y="5336"/>
                    <a:pt x="945" y="5336"/>
                  </a:cubicBezTo>
                  <a:lnTo>
                    <a:pt x="945" y="5336"/>
                  </a:lnTo>
                  <a:cubicBezTo>
                    <a:pt x="1117" y="5336"/>
                    <a:pt x="1254" y="5270"/>
                    <a:pt x="1288" y="5161"/>
                  </a:cubicBezTo>
                  <a:cubicBezTo>
                    <a:pt x="2387" y="2294"/>
                    <a:pt x="6611" y="193"/>
                    <a:pt x="11556" y="434"/>
                  </a:cubicBezTo>
                  <a:cubicBezTo>
                    <a:pt x="16295" y="674"/>
                    <a:pt x="20175" y="3125"/>
                    <a:pt x="20519" y="6145"/>
                  </a:cubicBezTo>
                  <a:cubicBezTo>
                    <a:pt x="20897" y="9341"/>
                    <a:pt x="17463" y="12076"/>
                    <a:pt x="12827" y="12711"/>
                  </a:cubicBezTo>
                  <a:cubicBezTo>
                    <a:pt x="12552" y="12755"/>
                    <a:pt x="12243" y="12776"/>
                    <a:pt x="11968" y="12798"/>
                  </a:cubicBezTo>
                  <a:cubicBezTo>
                    <a:pt x="11693" y="12820"/>
                    <a:pt x="11384" y="12842"/>
                    <a:pt x="11110" y="12842"/>
                  </a:cubicBezTo>
                  <a:cubicBezTo>
                    <a:pt x="11007" y="12842"/>
                    <a:pt x="10869" y="12842"/>
                    <a:pt x="10766" y="12842"/>
                  </a:cubicBezTo>
                  <a:cubicBezTo>
                    <a:pt x="10663" y="12842"/>
                    <a:pt x="10526" y="12842"/>
                    <a:pt x="10423" y="12842"/>
                  </a:cubicBezTo>
                  <a:lnTo>
                    <a:pt x="10423" y="13280"/>
                  </a:lnTo>
                  <a:lnTo>
                    <a:pt x="10423" y="15446"/>
                  </a:lnTo>
                  <a:cubicBezTo>
                    <a:pt x="10148" y="15446"/>
                    <a:pt x="9839" y="15468"/>
                    <a:pt x="9564" y="15490"/>
                  </a:cubicBezTo>
                  <a:cubicBezTo>
                    <a:pt x="9290" y="15512"/>
                    <a:pt x="8980" y="15534"/>
                    <a:pt x="8706" y="15578"/>
                  </a:cubicBezTo>
                  <a:cubicBezTo>
                    <a:pt x="4722" y="16081"/>
                    <a:pt x="1563" y="18029"/>
                    <a:pt x="601" y="20524"/>
                  </a:cubicBezTo>
                  <a:lnTo>
                    <a:pt x="258" y="20480"/>
                  </a:lnTo>
                  <a:cubicBezTo>
                    <a:pt x="86" y="20458"/>
                    <a:pt x="-51" y="20589"/>
                    <a:pt x="18" y="20699"/>
                  </a:cubicBezTo>
                  <a:lnTo>
                    <a:pt x="533" y="21289"/>
                  </a:lnTo>
                  <a:cubicBezTo>
                    <a:pt x="601" y="21377"/>
                    <a:pt x="773" y="21377"/>
                    <a:pt x="876" y="21333"/>
                  </a:cubicBezTo>
                  <a:lnTo>
                    <a:pt x="1666" y="20874"/>
                  </a:lnTo>
                  <a:cubicBezTo>
                    <a:pt x="1803" y="20786"/>
                    <a:pt x="1735" y="20655"/>
                    <a:pt x="1563" y="20633"/>
                  </a:cubicBezTo>
                  <a:lnTo>
                    <a:pt x="1254" y="20611"/>
                  </a:lnTo>
                  <a:cubicBezTo>
                    <a:pt x="2147" y="18335"/>
                    <a:pt x="5031" y="16541"/>
                    <a:pt x="8671" y="16037"/>
                  </a:cubicBezTo>
                  <a:cubicBezTo>
                    <a:pt x="8946" y="15993"/>
                    <a:pt x="9255" y="15972"/>
                    <a:pt x="9530" y="15950"/>
                  </a:cubicBezTo>
                  <a:cubicBezTo>
                    <a:pt x="9805" y="15928"/>
                    <a:pt x="10114" y="15906"/>
                    <a:pt x="10388" y="15906"/>
                  </a:cubicBezTo>
                  <a:cubicBezTo>
                    <a:pt x="10491" y="15906"/>
                    <a:pt x="10629" y="15906"/>
                    <a:pt x="10732" y="15906"/>
                  </a:cubicBezTo>
                  <a:cubicBezTo>
                    <a:pt x="10835" y="15906"/>
                    <a:pt x="10972" y="15906"/>
                    <a:pt x="11075" y="15906"/>
                  </a:cubicBezTo>
                  <a:lnTo>
                    <a:pt x="11075" y="15468"/>
                  </a:lnTo>
                  <a:lnTo>
                    <a:pt x="11075" y="13302"/>
                  </a:lnTo>
                  <a:cubicBezTo>
                    <a:pt x="11350" y="13302"/>
                    <a:pt x="11659" y="13280"/>
                    <a:pt x="11934" y="13258"/>
                  </a:cubicBezTo>
                  <a:cubicBezTo>
                    <a:pt x="12208" y="13236"/>
                    <a:pt x="12518" y="13214"/>
                    <a:pt x="12792" y="13170"/>
                  </a:cubicBezTo>
                  <a:cubicBezTo>
                    <a:pt x="17806" y="12536"/>
                    <a:pt x="21549" y="9581"/>
                    <a:pt x="21171" y="6145"/>
                  </a:cubicBezTo>
                  <a:cubicBezTo>
                    <a:pt x="20794" y="2906"/>
                    <a:pt x="16638" y="258"/>
                    <a:pt x="11522" y="18"/>
                  </a:cubicBezTo>
                  <a:close/>
                </a:path>
              </a:pathLst>
            </a:custGeom>
            <a:solidFill>
              <a:srgbClr val="00A7B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F9614BF2-95FF-558E-B3E4-A83590CEF46D}"/>
                </a:ext>
              </a:extLst>
            </p:cNvPr>
            <p:cNvSpPr/>
            <p:nvPr/>
          </p:nvSpPr>
          <p:spPr>
            <a:xfrm>
              <a:off x="4930466" y="3697598"/>
              <a:ext cx="3476000" cy="2196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199" extrusionOk="0">
                  <a:moveTo>
                    <a:pt x="16049" y="977"/>
                  </a:moveTo>
                  <a:lnTo>
                    <a:pt x="16049" y="977"/>
                  </a:lnTo>
                  <a:cubicBezTo>
                    <a:pt x="16049" y="1148"/>
                    <a:pt x="16114" y="1285"/>
                    <a:pt x="16223" y="1319"/>
                  </a:cubicBezTo>
                  <a:cubicBezTo>
                    <a:pt x="19078" y="2415"/>
                    <a:pt x="21171" y="6625"/>
                    <a:pt x="20931" y="11554"/>
                  </a:cubicBezTo>
                  <a:cubicBezTo>
                    <a:pt x="20691" y="16278"/>
                    <a:pt x="18250" y="20147"/>
                    <a:pt x="15242" y="20489"/>
                  </a:cubicBezTo>
                  <a:cubicBezTo>
                    <a:pt x="12060" y="20865"/>
                    <a:pt x="9336" y="17442"/>
                    <a:pt x="8703" y="12821"/>
                  </a:cubicBezTo>
                  <a:cubicBezTo>
                    <a:pt x="8660" y="12547"/>
                    <a:pt x="8638" y="12239"/>
                    <a:pt x="8616" y="11965"/>
                  </a:cubicBezTo>
                  <a:cubicBezTo>
                    <a:pt x="8594" y="11691"/>
                    <a:pt x="8573" y="11383"/>
                    <a:pt x="8573" y="11109"/>
                  </a:cubicBezTo>
                  <a:cubicBezTo>
                    <a:pt x="8573" y="11007"/>
                    <a:pt x="8573" y="10870"/>
                    <a:pt x="8573" y="10767"/>
                  </a:cubicBezTo>
                  <a:cubicBezTo>
                    <a:pt x="8573" y="10664"/>
                    <a:pt x="8573" y="10528"/>
                    <a:pt x="8573" y="10425"/>
                  </a:cubicBezTo>
                  <a:lnTo>
                    <a:pt x="8137" y="10425"/>
                  </a:lnTo>
                  <a:lnTo>
                    <a:pt x="5979" y="10425"/>
                  </a:lnTo>
                  <a:cubicBezTo>
                    <a:pt x="5979" y="10151"/>
                    <a:pt x="5957" y="9843"/>
                    <a:pt x="5935" y="9569"/>
                  </a:cubicBezTo>
                  <a:cubicBezTo>
                    <a:pt x="5914" y="9295"/>
                    <a:pt x="5892" y="8987"/>
                    <a:pt x="5848" y="8713"/>
                  </a:cubicBezTo>
                  <a:cubicBezTo>
                    <a:pt x="5347" y="4708"/>
                    <a:pt x="3363" y="1525"/>
                    <a:pt x="835" y="635"/>
                  </a:cubicBezTo>
                  <a:lnTo>
                    <a:pt x="879" y="258"/>
                  </a:lnTo>
                  <a:cubicBezTo>
                    <a:pt x="900" y="87"/>
                    <a:pt x="770" y="-50"/>
                    <a:pt x="661" y="18"/>
                  </a:cubicBezTo>
                  <a:lnTo>
                    <a:pt x="72" y="532"/>
                  </a:lnTo>
                  <a:cubicBezTo>
                    <a:pt x="-15" y="600"/>
                    <a:pt x="-15" y="772"/>
                    <a:pt x="29" y="874"/>
                  </a:cubicBezTo>
                  <a:lnTo>
                    <a:pt x="486" y="1662"/>
                  </a:lnTo>
                  <a:cubicBezTo>
                    <a:pt x="573" y="1798"/>
                    <a:pt x="704" y="1730"/>
                    <a:pt x="726" y="1559"/>
                  </a:cubicBezTo>
                  <a:lnTo>
                    <a:pt x="748" y="1285"/>
                  </a:lnTo>
                  <a:cubicBezTo>
                    <a:pt x="3058" y="2141"/>
                    <a:pt x="4867" y="5050"/>
                    <a:pt x="5369" y="8713"/>
                  </a:cubicBezTo>
                  <a:cubicBezTo>
                    <a:pt x="5412" y="8987"/>
                    <a:pt x="5434" y="9295"/>
                    <a:pt x="5456" y="9569"/>
                  </a:cubicBezTo>
                  <a:cubicBezTo>
                    <a:pt x="5478" y="9843"/>
                    <a:pt x="5499" y="10151"/>
                    <a:pt x="5499" y="10425"/>
                  </a:cubicBezTo>
                  <a:cubicBezTo>
                    <a:pt x="5499" y="10527"/>
                    <a:pt x="5499" y="10664"/>
                    <a:pt x="5499" y="10767"/>
                  </a:cubicBezTo>
                  <a:cubicBezTo>
                    <a:pt x="5499" y="10870"/>
                    <a:pt x="5499" y="11007"/>
                    <a:pt x="5499" y="11109"/>
                  </a:cubicBezTo>
                  <a:lnTo>
                    <a:pt x="5935" y="11109"/>
                  </a:lnTo>
                  <a:lnTo>
                    <a:pt x="8093" y="11109"/>
                  </a:lnTo>
                  <a:cubicBezTo>
                    <a:pt x="8093" y="11383"/>
                    <a:pt x="8115" y="11691"/>
                    <a:pt x="8137" y="11965"/>
                  </a:cubicBezTo>
                  <a:cubicBezTo>
                    <a:pt x="8159" y="12239"/>
                    <a:pt x="8180" y="12547"/>
                    <a:pt x="8224" y="12821"/>
                  </a:cubicBezTo>
                  <a:cubicBezTo>
                    <a:pt x="8856" y="17819"/>
                    <a:pt x="11799" y="21550"/>
                    <a:pt x="15221" y="21173"/>
                  </a:cubicBezTo>
                  <a:cubicBezTo>
                    <a:pt x="18468" y="20797"/>
                    <a:pt x="21105" y="16655"/>
                    <a:pt x="21345" y="11554"/>
                  </a:cubicBezTo>
                  <a:cubicBezTo>
                    <a:pt x="21585" y="6317"/>
                    <a:pt x="19362" y="1833"/>
                    <a:pt x="16310" y="669"/>
                  </a:cubicBezTo>
                  <a:cubicBezTo>
                    <a:pt x="16180" y="600"/>
                    <a:pt x="16049" y="772"/>
                    <a:pt x="16049" y="977"/>
                  </a:cubicBezTo>
                  <a:close/>
                </a:path>
              </a:pathLst>
            </a:custGeom>
            <a:solidFill>
              <a:srgbClr val="ACF2E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5C64D98-B159-4E39-1E2D-90F07C8355C1}"/>
                </a:ext>
              </a:extLst>
            </p:cNvPr>
            <p:cNvSpPr/>
            <p:nvPr/>
          </p:nvSpPr>
          <p:spPr>
            <a:xfrm>
              <a:off x="3760124" y="2420864"/>
              <a:ext cx="2194469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362" extrusionOk="0">
                  <a:moveTo>
                    <a:pt x="21147" y="663"/>
                  </a:moveTo>
                  <a:lnTo>
                    <a:pt x="20634" y="73"/>
                  </a:lnTo>
                  <a:cubicBezTo>
                    <a:pt x="20565" y="-15"/>
                    <a:pt x="20394" y="-15"/>
                    <a:pt x="20292" y="29"/>
                  </a:cubicBezTo>
                  <a:lnTo>
                    <a:pt x="19504" y="488"/>
                  </a:lnTo>
                  <a:cubicBezTo>
                    <a:pt x="19367" y="576"/>
                    <a:pt x="19436" y="707"/>
                    <a:pt x="19607" y="729"/>
                  </a:cubicBezTo>
                  <a:lnTo>
                    <a:pt x="19847" y="751"/>
                  </a:lnTo>
                  <a:cubicBezTo>
                    <a:pt x="19436" y="1801"/>
                    <a:pt x="18580" y="2808"/>
                    <a:pt x="17313" y="3618"/>
                  </a:cubicBezTo>
                  <a:cubicBezTo>
                    <a:pt x="15944" y="4493"/>
                    <a:pt x="14267" y="5062"/>
                    <a:pt x="12487" y="5303"/>
                  </a:cubicBezTo>
                  <a:cubicBezTo>
                    <a:pt x="12213" y="5347"/>
                    <a:pt x="11905" y="5369"/>
                    <a:pt x="11631" y="5390"/>
                  </a:cubicBezTo>
                  <a:cubicBezTo>
                    <a:pt x="11357" y="5412"/>
                    <a:pt x="11049" y="5434"/>
                    <a:pt x="10775" y="5434"/>
                  </a:cubicBezTo>
                  <a:cubicBezTo>
                    <a:pt x="10536" y="5434"/>
                    <a:pt x="10330" y="5434"/>
                    <a:pt x="10091" y="5434"/>
                  </a:cubicBezTo>
                  <a:lnTo>
                    <a:pt x="10091" y="5872"/>
                  </a:lnTo>
                  <a:lnTo>
                    <a:pt x="10091" y="8038"/>
                  </a:lnTo>
                  <a:cubicBezTo>
                    <a:pt x="9817" y="8038"/>
                    <a:pt x="9509" y="8060"/>
                    <a:pt x="9235" y="8082"/>
                  </a:cubicBezTo>
                  <a:cubicBezTo>
                    <a:pt x="8961" y="8104"/>
                    <a:pt x="8653" y="8126"/>
                    <a:pt x="8379" y="8170"/>
                  </a:cubicBezTo>
                  <a:cubicBezTo>
                    <a:pt x="3381" y="8804"/>
                    <a:pt x="-350" y="11759"/>
                    <a:pt x="27" y="15195"/>
                  </a:cubicBezTo>
                  <a:cubicBezTo>
                    <a:pt x="403" y="18456"/>
                    <a:pt x="4545" y="21104"/>
                    <a:pt x="9646" y="21344"/>
                  </a:cubicBezTo>
                  <a:cubicBezTo>
                    <a:pt x="14883" y="21585"/>
                    <a:pt x="19367" y="19353"/>
                    <a:pt x="20531" y="16289"/>
                  </a:cubicBezTo>
                  <a:cubicBezTo>
                    <a:pt x="20600" y="16158"/>
                    <a:pt x="20428" y="16026"/>
                    <a:pt x="20189" y="16026"/>
                  </a:cubicBezTo>
                  <a:lnTo>
                    <a:pt x="20189" y="16026"/>
                  </a:lnTo>
                  <a:cubicBezTo>
                    <a:pt x="20018" y="16026"/>
                    <a:pt x="19881" y="16092"/>
                    <a:pt x="19847" y="16201"/>
                  </a:cubicBezTo>
                  <a:cubicBezTo>
                    <a:pt x="18751" y="19068"/>
                    <a:pt x="14541" y="21169"/>
                    <a:pt x="9611" y="20928"/>
                  </a:cubicBezTo>
                  <a:cubicBezTo>
                    <a:pt x="4887" y="20688"/>
                    <a:pt x="1019" y="18237"/>
                    <a:pt x="677" y="15217"/>
                  </a:cubicBezTo>
                  <a:cubicBezTo>
                    <a:pt x="300" y="12021"/>
                    <a:pt x="3724" y="9286"/>
                    <a:pt x="8345" y="8651"/>
                  </a:cubicBezTo>
                  <a:cubicBezTo>
                    <a:pt x="8619" y="8607"/>
                    <a:pt x="8927" y="8586"/>
                    <a:pt x="9201" y="8564"/>
                  </a:cubicBezTo>
                  <a:cubicBezTo>
                    <a:pt x="9474" y="8542"/>
                    <a:pt x="9782" y="8520"/>
                    <a:pt x="10056" y="8520"/>
                  </a:cubicBezTo>
                  <a:cubicBezTo>
                    <a:pt x="10159" y="8520"/>
                    <a:pt x="10296" y="8520"/>
                    <a:pt x="10399" y="8520"/>
                  </a:cubicBezTo>
                  <a:cubicBezTo>
                    <a:pt x="10501" y="8520"/>
                    <a:pt x="10638" y="8520"/>
                    <a:pt x="10741" y="8520"/>
                  </a:cubicBezTo>
                  <a:lnTo>
                    <a:pt x="10741" y="8082"/>
                  </a:lnTo>
                  <a:lnTo>
                    <a:pt x="10741" y="5916"/>
                  </a:lnTo>
                  <a:cubicBezTo>
                    <a:pt x="11015" y="5916"/>
                    <a:pt x="11323" y="5894"/>
                    <a:pt x="11597" y="5872"/>
                  </a:cubicBezTo>
                  <a:cubicBezTo>
                    <a:pt x="11871" y="5850"/>
                    <a:pt x="12179" y="5828"/>
                    <a:pt x="12453" y="5784"/>
                  </a:cubicBezTo>
                  <a:cubicBezTo>
                    <a:pt x="14404" y="5544"/>
                    <a:pt x="16252" y="4931"/>
                    <a:pt x="17758" y="3968"/>
                  </a:cubicBezTo>
                  <a:cubicBezTo>
                    <a:pt x="19162" y="3071"/>
                    <a:pt x="20052" y="1998"/>
                    <a:pt x="20497" y="860"/>
                  </a:cubicBezTo>
                  <a:lnTo>
                    <a:pt x="20873" y="904"/>
                  </a:lnTo>
                  <a:cubicBezTo>
                    <a:pt x="21113" y="904"/>
                    <a:pt x="21250" y="773"/>
                    <a:pt x="21147" y="663"/>
                  </a:cubicBezTo>
                  <a:close/>
                </a:path>
              </a:pathLst>
            </a:custGeom>
            <a:solidFill>
              <a:srgbClr val="2BBC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94388C-1188-2BE8-BAB2-B5BB53434C02}"/>
              </a:ext>
            </a:extLst>
          </p:cNvPr>
          <p:cNvCxnSpPr>
            <a:cxnSpLocks/>
          </p:cNvCxnSpPr>
          <p:nvPr/>
        </p:nvCxnSpPr>
        <p:spPr>
          <a:xfrm>
            <a:off x="639794" y="2369526"/>
            <a:ext cx="2286000" cy="0"/>
          </a:xfrm>
          <a:prstGeom prst="line">
            <a:avLst/>
          </a:prstGeom>
          <a:ln w="25400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93DA9F-7D0E-A5B0-AD91-CA5BC9A18451}"/>
              </a:ext>
            </a:extLst>
          </p:cNvPr>
          <p:cNvCxnSpPr>
            <a:cxnSpLocks/>
          </p:cNvCxnSpPr>
          <p:nvPr/>
        </p:nvCxnSpPr>
        <p:spPr>
          <a:xfrm>
            <a:off x="8596913" y="2370015"/>
            <a:ext cx="2286000" cy="0"/>
          </a:xfrm>
          <a:prstGeom prst="line">
            <a:avLst/>
          </a:prstGeom>
          <a:ln w="254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EB7E60CD-C4D9-9014-63A4-1731C2FEE7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96913" y="243737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747CDB6-6CBD-5A6F-77A5-3439938AF1C0}"/>
              </a:ext>
            </a:extLst>
          </p:cNvPr>
          <p:cNvCxnSpPr>
            <a:cxnSpLocks/>
          </p:cNvCxnSpPr>
          <p:nvPr/>
        </p:nvCxnSpPr>
        <p:spPr>
          <a:xfrm>
            <a:off x="658369" y="4612546"/>
            <a:ext cx="2286000" cy="0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CB7D63A0-631B-4019-961C-24E17506EA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8369" y="4677116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419472A-BC8C-A0D9-6718-AF1001D2C8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9443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038455DF-C769-E21E-0518-52B84CE7EE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5278" y="4684980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583E95F-3C34-5DBA-871B-3E36252419C3}"/>
              </a:ext>
            </a:extLst>
          </p:cNvPr>
          <p:cNvCxnSpPr>
            <a:cxnSpLocks/>
          </p:cNvCxnSpPr>
          <p:nvPr/>
        </p:nvCxnSpPr>
        <p:spPr>
          <a:xfrm>
            <a:off x="8605278" y="4617086"/>
            <a:ext cx="2286000" cy="0"/>
          </a:xfrm>
          <a:prstGeom prst="line">
            <a:avLst/>
          </a:prstGeom>
          <a:ln w="25400">
            <a:solidFill>
              <a:srgbClr val="ACF2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EB62C2-2C93-B2F5-AD47-292885B11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C72773-A030-A7F3-46F4-EEC02361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AB464B-95DB-1E3D-A644-F7887AF4DEC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C80281F-AC90-EDFA-EA9C-77674393DC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5022" y="37338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323C4A-A599-7605-5F38-68BC62F92B01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910BA698-8DFA-8D37-80ED-462157C76232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4339657" y="2099785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1" name="Online Image Placeholder 12">
            <a:extLst>
              <a:ext uri="{FF2B5EF4-FFF2-40B4-BE49-F238E27FC236}">
                <a16:creationId xmlns:a16="http://schemas.microsoft.com/office/drawing/2014/main" id="{3B210D53-5955-A22D-20EE-7612048A760F}"/>
              </a:ext>
            </a:extLst>
          </p:cNvPr>
          <p:cNvSpPr>
            <a:spLocks noGrp="1"/>
          </p:cNvSpPr>
          <p:nvPr>
            <p:ph type="clipArt" sz="quarter" idx="37"/>
          </p:nvPr>
        </p:nvSpPr>
        <p:spPr>
          <a:xfrm>
            <a:off x="6854214" y="2099785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12">
            <a:extLst>
              <a:ext uri="{FF2B5EF4-FFF2-40B4-BE49-F238E27FC236}">
                <a16:creationId xmlns:a16="http://schemas.microsoft.com/office/drawing/2014/main" id="{B20A110A-EE1B-725C-E69F-FF77BEA35EE3}"/>
              </a:ext>
            </a:extLst>
          </p:cNvPr>
          <p:cNvSpPr>
            <a:spLocks noGrp="1"/>
          </p:cNvSpPr>
          <p:nvPr>
            <p:ph type="clipArt" sz="quarter" idx="38"/>
          </p:nvPr>
        </p:nvSpPr>
        <p:spPr>
          <a:xfrm>
            <a:off x="4317756" y="4721878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12">
            <a:extLst>
              <a:ext uri="{FF2B5EF4-FFF2-40B4-BE49-F238E27FC236}">
                <a16:creationId xmlns:a16="http://schemas.microsoft.com/office/drawing/2014/main" id="{3DB80452-AC06-E2D1-6E83-BB0787EDDC87}"/>
              </a:ext>
            </a:extLst>
          </p:cNvPr>
          <p:cNvSpPr>
            <a:spLocks noGrp="1"/>
          </p:cNvSpPr>
          <p:nvPr>
            <p:ph type="clipArt" sz="quarter" idx="39"/>
          </p:nvPr>
        </p:nvSpPr>
        <p:spPr>
          <a:xfrm>
            <a:off x="6878383" y="4721878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455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4C68E5F7-7D1E-109F-3AF9-273618770EB3}"/>
              </a:ext>
            </a:extLst>
          </p:cNvPr>
          <p:cNvSpPr/>
          <p:nvPr/>
        </p:nvSpPr>
        <p:spPr>
          <a:xfrm flipH="1">
            <a:off x="5883101" y="1372200"/>
            <a:ext cx="2971453" cy="2451468"/>
          </a:xfrm>
          <a:prstGeom prst="round1Rect">
            <a:avLst>
              <a:gd name="adj" fmla="val 8109"/>
            </a:avLst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ingle Corner Rectangle 16">
            <a:extLst>
              <a:ext uri="{FF2B5EF4-FFF2-40B4-BE49-F238E27FC236}">
                <a16:creationId xmlns:a16="http://schemas.microsoft.com/office/drawing/2014/main" id="{551F41E9-C525-4251-71D4-4BD0BF87E995}"/>
              </a:ext>
            </a:extLst>
          </p:cNvPr>
          <p:cNvSpPr/>
          <p:nvPr/>
        </p:nvSpPr>
        <p:spPr>
          <a:xfrm>
            <a:off x="8850018" y="1372200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ACF2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 Single Corner Rectangle 18">
            <a:extLst>
              <a:ext uri="{FF2B5EF4-FFF2-40B4-BE49-F238E27FC236}">
                <a16:creationId xmlns:a16="http://schemas.microsoft.com/office/drawing/2014/main" id="{BCD65B8E-6721-B6A8-FC04-CF646D59AF91}"/>
              </a:ext>
            </a:extLst>
          </p:cNvPr>
          <p:cNvSpPr/>
          <p:nvPr/>
        </p:nvSpPr>
        <p:spPr>
          <a:xfrm flipV="1">
            <a:off x="884502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ingle Corner Rectangle 16">
            <a:extLst>
              <a:ext uri="{FF2B5EF4-FFF2-40B4-BE49-F238E27FC236}">
                <a16:creationId xmlns:a16="http://schemas.microsoft.com/office/drawing/2014/main" id="{0C803765-E425-DBDB-E6E7-FFE793C73BC6}"/>
              </a:ext>
            </a:extLst>
          </p:cNvPr>
          <p:cNvSpPr/>
          <p:nvPr/>
        </p:nvSpPr>
        <p:spPr>
          <a:xfrm rot="10800000">
            <a:off x="588149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042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20C9A6-B102-778D-9807-B80B168AE0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6390" y="2115755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5C87787-5A38-3144-231C-E7C55003C8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6391" y="2513240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75D8C88-8FD4-F759-2D43-ADBF6190AA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63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A1C0FF6-D4A4-0B8F-3247-770A0CBD27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63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D408E4-A016-6285-EAD7-6C48009A2E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1990" y="212850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A2BFB8F-B8DB-C081-E493-1B2C6F7AE1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1991" y="252599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98589F6-3918-C02B-E047-E630DD7FC7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119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B05781B-41A0-727F-E222-B74C1E32384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119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64" name="Picture 6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9218DD-5E2B-D1D7-DCE9-5610CCC1B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EC872-9F6D-52B3-09C1-15E5978A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06B59-BAE5-B55B-4EBF-E8D77C32F437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353C96-A82D-1A60-33FA-48042C1E9E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5067301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30A25-E9B9-909E-6C81-E43FBEDE25E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nline Image Placeholder 12">
            <a:extLst>
              <a:ext uri="{FF2B5EF4-FFF2-40B4-BE49-F238E27FC236}">
                <a16:creationId xmlns:a16="http://schemas.microsoft.com/office/drawing/2014/main" id="{143474F0-6AD6-B05C-DA08-CAA716D7CFD4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6304208" y="1618413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0F2F184D-1DB9-2E96-CB9B-C5DF3F64B5CF}"/>
              </a:ext>
            </a:extLst>
          </p:cNvPr>
          <p:cNvSpPr>
            <a:spLocks noGrp="1"/>
          </p:cNvSpPr>
          <p:nvPr>
            <p:ph type="clipArt" sz="quarter" idx="39"/>
          </p:nvPr>
        </p:nvSpPr>
        <p:spPr>
          <a:xfrm>
            <a:off x="9211989" y="161985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DA988362-462D-FB93-F213-CFEA84FBAD71}"/>
              </a:ext>
            </a:extLst>
          </p:cNvPr>
          <p:cNvSpPr>
            <a:spLocks noGrp="1"/>
          </p:cNvSpPr>
          <p:nvPr>
            <p:ph type="clipArt" sz="quarter" idx="40"/>
          </p:nvPr>
        </p:nvSpPr>
        <p:spPr>
          <a:xfrm>
            <a:off x="6326848" y="4171994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6" name="Online Image Placeholder 12">
            <a:extLst>
              <a:ext uri="{FF2B5EF4-FFF2-40B4-BE49-F238E27FC236}">
                <a16:creationId xmlns:a16="http://schemas.microsoft.com/office/drawing/2014/main" id="{35FC608B-8223-09AE-493E-9373CC8E27D0}"/>
              </a:ext>
            </a:extLst>
          </p:cNvPr>
          <p:cNvSpPr>
            <a:spLocks noGrp="1"/>
          </p:cNvSpPr>
          <p:nvPr>
            <p:ph type="clipArt" sz="quarter" idx="41"/>
          </p:nvPr>
        </p:nvSpPr>
        <p:spPr>
          <a:xfrm>
            <a:off x="9211989" y="4166114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8358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F85BCD5-72C9-13A0-D5A1-9C34D9D323AA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3E304-1BC7-BEDD-BDE2-310643D42ABE}"/>
              </a:ext>
            </a:extLst>
          </p:cNvPr>
          <p:cNvSpPr/>
          <p:nvPr/>
        </p:nvSpPr>
        <p:spPr>
          <a:xfrm>
            <a:off x="548641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E430D-E5FB-E1F1-17F2-6A5694D14698}"/>
              </a:ext>
            </a:extLst>
          </p:cNvPr>
          <p:cNvSpPr/>
          <p:nvPr/>
        </p:nvSpPr>
        <p:spPr>
          <a:xfrm>
            <a:off x="3388058" y="2021758"/>
            <a:ext cx="2576468" cy="1908583"/>
          </a:xfrm>
          <a:prstGeom prst="rect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C6813-DF86-9ABE-C1DF-B0D31CC3AA77}"/>
              </a:ext>
            </a:extLst>
          </p:cNvPr>
          <p:cNvSpPr/>
          <p:nvPr/>
        </p:nvSpPr>
        <p:spPr>
          <a:xfrm>
            <a:off x="6227475" y="2021758"/>
            <a:ext cx="2576468" cy="1908583"/>
          </a:xfrm>
          <a:prstGeom prst="rect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0CBB2-5715-C2C5-31AD-A816BF5161E0}"/>
              </a:ext>
            </a:extLst>
          </p:cNvPr>
          <p:cNvSpPr/>
          <p:nvPr/>
        </p:nvSpPr>
        <p:spPr>
          <a:xfrm>
            <a:off x="9066892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DE061-B85A-A3C2-7F8C-8AEC05E57DA0}"/>
              </a:ext>
            </a:extLst>
          </p:cNvPr>
          <p:cNvSpPr/>
          <p:nvPr/>
        </p:nvSpPr>
        <p:spPr>
          <a:xfrm>
            <a:off x="3332902" y="33743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CE8E5-63E1-4C23-E17B-FCA8B56CDE17}"/>
              </a:ext>
            </a:extLst>
          </p:cNvPr>
          <p:cNvSpPr/>
          <p:nvPr/>
        </p:nvSpPr>
        <p:spPr>
          <a:xfrm>
            <a:off x="9034810" y="33870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3DD0C83-1EB7-923F-7FB9-6B8D9F60C4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0176" y="3515084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2A6E0F5-087B-E0CD-A5FD-B0AAE8BA9E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88056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C5F43F6-0CF9-EF8F-4BF3-6B46105CAF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9011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373EEC3-C9F4-E6A9-A835-F80F35F8FD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43820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9B25FE-4233-1117-2597-86292A98C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289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289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0766228-75D4-D860-4D2F-65940E691D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4256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3D92C9-E103-4DD5-54E1-5D2DED69DF1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4256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5BDF2-0457-9D70-B007-ECE8A6D952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5211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6EC1E5B-5FC7-6835-7D1E-52E15508775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5211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8645557-9232-9917-2BB9-3154D116A9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3092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8E706E4F-4A88-819E-964D-227E493A2F0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43092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65" name="Picture 6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F7616-12B3-1F5D-8BDE-E3102E83F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5CE07A-67A6-2F51-EA2A-A4F9DC12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26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054C21-C8DC-F9DE-129B-E52C96A0EF0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9722A2-A73C-40CF-AB1F-54D532EE4F46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nline Image Placeholder 12">
            <a:extLst>
              <a:ext uri="{FF2B5EF4-FFF2-40B4-BE49-F238E27FC236}">
                <a16:creationId xmlns:a16="http://schemas.microsoft.com/office/drawing/2014/main" id="{03012D46-77BD-4C65-AF69-B0A25F12BDC8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1336011" y="242922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FD81736E-1DFF-7F2F-6A95-B3C84110DE2E}"/>
              </a:ext>
            </a:extLst>
          </p:cNvPr>
          <p:cNvSpPr>
            <a:spLocks noGrp="1"/>
          </p:cNvSpPr>
          <p:nvPr>
            <p:ph type="clipArt" sz="quarter" idx="42"/>
          </p:nvPr>
        </p:nvSpPr>
        <p:spPr>
          <a:xfrm>
            <a:off x="4147851" y="2423820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0" name="Online Image Placeholder 12">
            <a:extLst>
              <a:ext uri="{FF2B5EF4-FFF2-40B4-BE49-F238E27FC236}">
                <a16:creationId xmlns:a16="http://schemas.microsoft.com/office/drawing/2014/main" id="{9FC594A4-D31D-1634-F2BA-DF27168E2279}"/>
              </a:ext>
            </a:extLst>
          </p:cNvPr>
          <p:cNvSpPr>
            <a:spLocks noGrp="1"/>
          </p:cNvSpPr>
          <p:nvPr>
            <p:ph type="clipArt" sz="quarter" idx="43"/>
          </p:nvPr>
        </p:nvSpPr>
        <p:spPr>
          <a:xfrm>
            <a:off x="7029405" y="242922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1" name="Online Image Placeholder 12">
            <a:extLst>
              <a:ext uri="{FF2B5EF4-FFF2-40B4-BE49-F238E27FC236}">
                <a16:creationId xmlns:a16="http://schemas.microsoft.com/office/drawing/2014/main" id="{80299F13-E027-26F9-C4C6-328DE6A206B8}"/>
              </a:ext>
            </a:extLst>
          </p:cNvPr>
          <p:cNvSpPr>
            <a:spLocks noGrp="1"/>
          </p:cNvSpPr>
          <p:nvPr>
            <p:ph type="clipArt" sz="quarter" idx="44"/>
          </p:nvPr>
        </p:nvSpPr>
        <p:spPr>
          <a:xfrm>
            <a:off x="9854373" y="2434853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307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688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24FCE0-E225-6F79-CC00-3613C198AB9F}"/>
              </a:ext>
            </a:extLst>
          </p:cNvPr>
          <p:cNvGrpSpPr/>
          <p:nvPr/>
        </p:nvGrpSpPr>
        <p:grpSpPr>
          <a:xfrm>
            <a:off x="1283171" y="1767887"/>
            <a:ext cx="9122010" cy="2808989"/>
            <a:chOff x="1534995" y="1991610"/>
            <a:chExt cx="9122010" cy="2808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4387AD-D33D-02DA-45E9-67BB27D7588C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AA2A17-4B56-0527-3B40-6035705418A6}"/>
                </a:ext>
              </a:extLst>
            </p:cNvPr>
            <p:cNvSpPr/>
            <p:nvPr/>
          </p:nvSpPr>
          <p:spPr>
            <a:xfrm flipV="1">
              <a:off x="8551662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BF99F6-9787-6D95-E79D-2A0E61CCF133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1484DB-BAEC-5AFB-6320-8757ED774CEE}"/>
                </a:ext>
              </a:extLst>
            </p:cNvPr>
            <p:cNvSpPr/>
            <p:nvPr/>
          </p:nvSpPr>
          <p:spPr>
            <a:xfrm>
              <a:off x="6445905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C4972BE8-F1F8-6F5C-C2AB-60F1957663FA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blockArc">
              <a:avLst/>
            </a:prstGeom>
            <a:solidFill>
              <a:srgbClr val="B4E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661CF7-242A-4BD8-25BB-2D5B8A3894AA}"/>
                </a:ext>
              </a:extLst>
            </p:cNvPr>
            <p:cNvSpPr/>
            <p:nvPr/>
          </p:nvSpPr>
          <p:spPr>
            <a:xfrm flipV="1">
              <a:off x="3640752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9FD40E-DF69-4244-067F-C76CE90B4FA6}"/>
                </a:ext>
              </a:extLst>
            </p:cNvPr>
            <p:cNvSpPr/>
            <p:nvPr/>
          </p:nvSpPr>
          <p:spPr>
            <a:xfrm flipV="1">
              <a:off x="4340566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61C782-8B57-E399-498C-95A64133F315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8E4B1D71-4F45-25BC-D200-A639574E2839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AFBC2B-09CB-DA65-BFF0-724AE9B5BED7}"/>
                </a:ext>
              </a:extLst>
            </p:cNvPr>
            <p:cNvSpPr/>
            <p:nvPr/>
          </p:nvSpPr>
          <p:spPr>
            <a:xfrm>
              <a:off x="2234809" y="2695256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E0628FDD-A75E-47EC-C37A-46D3F9DBD41D}"/>
                </a:ext>
              </a:extLst>
            </p:cNvPr>
            <p:cNvSpPr/>
            <p:nvPr/>
          </p:nvSpPr>
          <p:spPr>
            <a:xfrm flipV="1">
              <a:off x="3643256" y="1991610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B3FC4FF9-221C-9C45-3D97-527412667D7C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C6C9C09-7079-1F93-0553-B4CDB22359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6688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F7B68EB-95EE-1F7C-9976-02BCE61699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90963" y="4796035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2AE42A-1E54-BFAD-D2B7-DE5764EADF3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890961" y="5166117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6A58FA-4F47-6D80-2B15-67C84899873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1503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0FBAA3C-826E-0ECA-F6C1-1372ADDE42D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01503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9A5E832-C495-84AF-4B4B-9C19A58B160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99424" y="4750742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657BA55-48A3-CA14-C110-B214DE9AA9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299422" y="512082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0" name="Picture 4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1E14968-9F91-8645-7C1F-837FD0EED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AB9C9-0C3D-98F4-5A5C-B62BAA4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88A9AE-DEBB-E4C8-40B1-2B842360AB4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53C83F-2EBE-E80D-60F7-8B6ACCC5C9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D7F228BC-D12F-CA50-0705-E92E71B218A0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2180403" y="2822028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2" name="Online Image Placeholder 12">
            <a:extLst>
              <a:ext uri="{FF2B5EF4-FFF2-40B4-BE49-F238E27FC236}">
                <a16:creationId xmlns:a16="http://schemas.microsoft.com/office/drawing/2014/main" id="{62E752F3-AB57-6621-1089-0C0AFD6BB30F}"/>
              </a:ext>
            </a:extLst>
          </p:cNvPr>
          <p:cNvSpPr>
            <a:spLocks noGrp="1"/>
          </p:cNvSpPr>
          <p:nvPr>
            <p:ph type="clipArt" sz="quarter" idx="55"/>
          </p:nvPr>
        </p:nvSpPr>
        <p:spPr>
          <a:xfrm>
            <a:off x="4285746" y="2771182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3" name="Online Image Placeholder 12">
            <a:extLst>
              <a:ext uri="{FF2B5EF4-FFF2-40B4-BE49-F238E27FC236}">
                <a16:creationId xmlns:a16="http://schemas.microsoft.com/office/drawing/2014/main" id="{CD4045A7-CD8F-8C26-D7FE-1EC78DDD7BA4}"/>
              </a:ext>
            </a:extLst>
          </p:cNvPr>
          <p:cNvSpPr>
            <a:spLocks noGrp="1"/>
          </p:cNvSpPr>
          <p:nvPr>
            <p:ph type="clipArt" sz="quarter" idx="56"/>
          </p:nvPr>
        </p:nvSpPr>
        <p:spPr>
          <a:xfrm>
            <a:off x="6403886" y="2768603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4" name="Online Image Placeholder 12">
            <a:extLst>
              <a:ext uri="{FF2B5EF4-FFF2-40B4-BE49-F238E27FC236}">
                <a16:creationId xmlns:a16="http://schemas.microsoft.com/office/drawing/2014/main" id="{358E4645-F253-5070-6150-AD0D6BF54315}"/>
              </a:ext>
            </a:extLst>
          </p:cNvPr>
          <p:cNvSpPr>
            <a:spLocks noGrp="1"/>
          </p:cNvSpPr>
          <p:nvPr>
            <p:ph type="clipArt" sz="quarter" idx="57"/>
          </p:nvPr>
        </p:nvSpPr>
        <p:spPr>
          <a:xfrm>
            <a:off x="8509229" y="2717757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932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3" descr="Timeline Placeholder ">
            <a:extLst>
              <a:ext uri="{FF2B5EF4-FFF2-40B4-BE49-F238E27FC236}">
                <a16:creationId xmlns:a16="http://schemas.microsoft.com/office/drawing/2014/main" id="{F7BBC763-E362-65BF-02DE-9AC7EFC3C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DA5F01-D499-0493-7A0B-BF05064F5C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2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A1BC44-8C2F-4D42-82FB-07AB38F339F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72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1E152A-9664-412C-51C5-C8DFCDC390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9546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918CDEC-24FF-3C15-B020-D4EAEBA736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9546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975CD69-9223-73D8-3CE6-7C19B85168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120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3E8B116-3DF4-C4B1-CB31-77AD62AF266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120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83901D8-C85B-640C-E836-DEF38C30A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82006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FFA90B-2F6D-E1DA-7AEF-41A8BF85EDE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082005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3330EB0-C4E7-BC2F-B16E-57932B2D65A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51935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99E597F-4ABF-ADE6-80CE-F1E24BC8B90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151934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Picture 4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F3C7BD-5C29-7B78-9BF8-C7914A39B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D7D8E-8317-964A-8D21-E54D6DED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E2674A-6B75-73D2-7F27-0FB8FFB2C21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152559-A441-E887-8B2A-CED25CCAAE2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3" descr="Timeline Placeholder ">
            <a:extLst>
              <a:ext uri="{FF2B5EF4-FFF2-40B4-BE49-F238E27FC236}">
                <a16:creationId xmlns:a16="http://schemas.microsoft.com/office/drawing/2014/main" id="{C3717EC1-320C-2DDC-1A74-290A7641DE5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9FF8E65-DC00-0035-3568-259453F3F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9CAA8E-30AD-A33E-EE5D-8DA375009A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F9AC6-D530-52F7-3722-C5D57641CC0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1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3">
            <a:extLst>
              <a:ext uri="{FF2B5EF4-FFF2-40B4-BE49-F238E27FC236}">
                <a16:creationId xmlns:a16="http://schemas.microsoft.com/office/drawing/2014/main" id="{72011E3F-D2F0-335C-C95A-26E890FEF706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F996978-081D-94BC-46FC-324ECD1F7DF2}"/>
              </a:ext>
            </a:extLst>
          </p:cNvPr>
          <p:cNvSpPr/>
          <p:nvPr/>
        </p:nvSpPr>
        <p:spPr>
          <a:xfrm>
            <a:off x="1604512" y="4407418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A7C08D4-28D8-25E5-71C7-A9C91EC9EC25}"/>
              </a:ext>
            </a:extLst>
          </p:cNvPr>
          <p:cNvSpPr/>
          <p:nvPr/>
        </p:nvSpPr>
        <p:spPr>
          <a:xfrm>
            <a:off x="1604512" y="1850329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5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60F01C7D-7164-22CE-EE26-A5C60292529B}"/>
              </a:ext>
            </a:extLst>
          </p:cNvPr>
          <p:cNvSpPr/>
          <p:nvPr/>
        </p:nvSpPr>
        <p:spPr>
          <a:xfrm>
            <a:off x="1604512" y="3130327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46DB1358-7611-1FEA-8558-FC3C7A24532C}"/>
              </a:ext>
            </a:extLst>
          </p:cNvPr>
          <p:cNvSpPr/>
          <p:nvPr/>
        </p:nvSpPr>
        <p:spPr>
          <a:xfrm>
            <a:off x="3318795" y="4525338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1F0FD45B-6996-68E8-96B6-B7938A20E84F}"/>
              </a:ext>
            </a:extLst>
          </p:cNvPr>
          <p:cNvSpPr/>
          <p:nvPr/>
        </p:nvSpPr>
        <p:spPr>
          <a:xfrm>
            <a:off x="3318795" y="3248242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181DEE8F-9CB1-E822-76BE-2B185538DFE9}"/>
              </a:ext>
            </a:extLst>
          </p:cNvPr>
          <p:cNvSpPr/>
          <p:nvPr/>
        </p:nvSpPr>
        <p:spPr>
          <a:xfrm>
            <a:off x="3318796" y="1968244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7D5D84-8EFA-4A2D-735A-828D653A01E8}"/>
              </a:ext>
            </a:extLst>
          </p:cNvPr>
          <p:cNvSpPr>
            <a:spLocks noChangeAspect="1"/>
          </p:cNvSpPr>
          <p:nvPr/>
        </p:nvSpPr>
        <p:spPr>
          <a:xfrm>
            <a:off x="1069073" y="2010792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BC769-7F49-76C2-BBBF-28DC48916A4E}"/>
              </a:ext>
            </a:extLst>
          </p:cNvPr>
          <p:cNvSpPr>
            <a:spLocks noChangeAspect="1"/>
          </p:cNvSpPr>
          <p:nvPr/>
        </p:nvSpPr>
        <p:spPr>
          <a:xfrm>
            <a:off x="1069073" y="3330973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B56DD6-477D-CA5F-59D0-D781673C97FD}"/>
              </a:ext>
            </a:extLst>
          </p:cNvPr>
          <p:cNvSpPr>
            <a:spLocks noChangeAspect="1"/>
          </p:cNvSpPr>
          <p:nvPr/>
        </p:nvSpPr>
        <p:spPr>
          <a:xfrm>
            <a:off x="1069073" y="4594304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F11B15-8329-577E-4227-FD2CDA0DF3D5}"/>
              </a:ext>
            </a:extLst>
          </p:cNvPr>
          <p:cNvGrpSpPr/>
          <p:nvPr/>
        </p:nvGrpSpPr>
        <p:grpSpPr>
          <a:xfrm>
            <a:off x="6185219" y="1850329"/>
            <a:ext cx="4743148" cy="3701013"/>
            <a:chOff x="6185563" y="1850329"/>
            <a:chExt cx="4743148" cy="3701013"/>
          </a:xfrm>
        </p:grpSpPr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14EA8CFB-37A6-D7DD-089A-05D9DC45FBCA}"/>
                </a:ext>
              </a:extLst>
            </p:cNvPr>
            <p:cNvSpPr/>
            <p:nvPr/>
          </p:nvSpPr>
          <p:spPr>
            <a:xfrm>
              <a:off x="6677028" y="4407418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object 39">
              <a:extLst>
                <a:ext uri="{FF2B5EF4-FFF2-40B4-BE49-F238E27FC236}">
                  <a16:creationId xmlns:a16="http://schemas.microsoft.com/office/drawing/2014/main" id="{D2B1F603-B335-6272-05A1-13EDD864CD3E}"/>
                </a:ext>
              </a:extLst>
            </p:cNvPr>
            <p:cNvSpPr/>
            <p:nvPr/>
          </p:nvSpPr>
          <p:spPr>
            <a:xfrm>
              <a:off x="8482739" y="4525338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6CC34186-ACFB-FC83-1578-55E2DC278E01}"/>
                </a:ext>
              </a:extLst>
            </p:cNvPr>
            <p:cNvSpPr/>
            <p:nvPr/>
          </p:nvSpPr>
          <p:spPr>
            <a:xfrm>
              <a:off x="6677028" y="1850329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5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object 56">
              <a:extLst>
                <a:ext uri="{FF2B5EF4-FFF2-40B4-BE49-F238E27FC236}">
                  <a16:creationId xmlns:a16="http://schemas.microsoft.com/office/drawing/2014/main" id="{5CBDDC8D-FF49-92B7-0C1C-09D659B1E9F9}"/>
                </a:ext>
              </a:extLst>
            </p:cNvPr>
            <p:cNvSpPr/>
            <p:nvPr/>
          </p:nvSpPr>
          <p:spPr>
            <a:xfrm>
              <a:off x="8482739" y="1968244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object 58">
              <a:extLst>
                <a:ext uri="{FF2B5EF4-FFF2-40B4-BE49-F238E27FC236}">
                  <a16:creationId xmlns:a16="http://schemas.microsoft.com/office/drawing/2014/main" id="{FF6D1870-05F7-C814-DE3B-F8EE2FCDA067}"/>
                </a:ext>
              </a:extLst>
            </p:cNvPr>
            <p:cNvSpPr/>
            <p:nvPr/>
          </p:nvSpPr>
          <p:spPr>
            <a:xfrm>
              <a:off x="6677028" y="3130327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object 61">
              <a:extLst>
                <a:ext uri="{FF2B5EF4-FFF2-40B4-BE49-F238E27FC236}">
                  <a16:creationId xmlns:a16="http://schemas.microsoft.com/office/drawing/2014/main" id="{856502D8-24B1-0A0E-299F-8EB5EDE1E17C}"/>
                </a:ext>
              </a:extLst>
            </p:cNvPr>
            <p:cNvSpPr/>
            <p:nvPr/>
          </p:nvSpPr>
          <p:spPr>
            <a:xfrm>
              <a:off x="8482739" y="3248242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6251D9-AA13-88F2-B82B-1A4EA66BA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2010792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C886C0-B0BA-EFD2-9AF5-0FE55B99C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3330973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62FEAF0-E0C9-77EE-0147-7425FED4B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4594304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9D4D8F8-B69C-92DA-27E0-676F3609DC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18777" y="2184294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4446C8B-453A-77DE-6D09-61F42B9D92D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71188" y="2110881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A75FF60-9470-7AC0-816C-0CD9AB427F7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05907" y="3514806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0C28231-953F-E891-05F5-38EDD137CAB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1188" y="335763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2CA97471-BEAF-DB5E-98BF-7C8278E4A64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45505" y="4761072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6662C44-4673-1370-1BCD-25AA828BB6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80162" y="4623463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E62F1BC-6652-27D1-12D6-6F3B6D6CC82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69851" y="2189613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7025780-DE2E-0909-4B51-F6961F8E67B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04508" y="205200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2DE70EEE-AFA0-1151-0A50-609FE7D5A94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69851" y="3425275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3B7E0CF8-B678-9EBC-0226-84089964202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604508" y="332122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B226FDF-8174-EABB-A0A2-260581D2442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69851" y="4734707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55EBB016-C97C-E79C-B137-9882968F90A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604508" y="459709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9" name="Picture 7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7066924-38DB-C1E5-DA6E-83846BE51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7905C9-2470-91AA-9102-E35D4273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BE7B0-8382-C1F7-CC07-552BCC071B85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6A334E-D25F-3564-3B89-78CA3E14259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nline Image Placeholder 12">
            <a:extLst>
              <a:ext uri="{FF2B5EF4-FFF2-40B4-BE49-F238E27FC236}">
                <a16:creationId xmlns:a16="http://schemas.microsoft.com/office/drawing/2014/main" id="{3DF4F327-A6C2-0C5A-D57A-E73D3018F25A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1249390" y="2177266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9" name="Online Image Placeholder 12">
            <a:extLst>
              <a:ext uri="{FF2B5EF4-FFF2-40B4-BE49-F238E27FC236}">
                <a16:creationId xmlns:a16="http://schemas.microsoft.com/office/drawing/2014/main" id="{A49EBB96-EF7D-F7CA-4E4A-8268E8BC461B}"/>
              </a:ext>
            </a:extLst>
          </p:cNvPr>
          <p:cNvSpPr>
            <a:spLocks noGrp="1"/>
          </p:cNvSpPr>
          <p:nvPr>
            <p:ph type="clipArt" sz="quarter" idx="58"/>
          </p:nvPr>
        </p:nvSpPr>
        <p:spPr>
          <a:xfrm>
            <a:off x="1272500" y="349909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56A9532F-9396-C99F-C9A1-F51E06EE4191}"/>
              </a:ext>
            </a:extLst>
          </p:cNvPr>
          <p:cNvSpPr>
            <a:spLocks noGrp="1"/>
          </p:cNvSpPr>
          <p:nvPr>
            <p:ph type="clipArt" sz="quarter" idx="59"/>
          </p:nvPr>
        </p:nvSpPr>
        <p:spPr>
          <a:xfrm>
            <a:off x="1257640" y="47625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0" name="Online Image Placeholder 12">
            <a:extLst>
              <a:ext uri="{FF2B5EF4-FFF2-40B4-BE49-F238E27FC236}">
                <a16:creationId xmlns:a16="http://schemas.microsoft.com/office/drawing/2014/main" id="{19920B6B-1153-B611-5C0C-E9EB9D63ECB8}"/>
              </a:ext>
            </a:extLst>
          </p:cNvPr>
          <p:cNvSpPr>
            <a:spLocks noGrp="1"/>
          </p:cNvSpPr>
          <p:nvPr>
            <p:ph type="clipArt" sz="quarter" idx="60"/>
          </p:nvPr>
        </p:nvSpPr>
        <p:spPr>
          <a:xfrm>
            <a:off x="6362502" y="220307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12">
            <a:extLst>
              <a:ext uri="{FF2B5EF4-FFF2-40B4-BE49-F238E27FC236}">
                <a16:creationId xmlns:a16="http://schemas.microsoft.com/office/drawing/2014/main" id="{808200C6-252A-88BC-9789-FBF7457FF389}"/>
              </a:ext>
            </a:extLst>
          </p:cNvPr>
          <p:cNvSpPr>
            <a:spLocks noGrp="1"/>
          </p:cNvSpPr>
          <p:nvPr>
            <p:ph type="clipArt" sz="quarter" idx="61"/>
          </p:nvPr>
        </p:nvSpPr>
        <p:spPr>
          <a:xfrm>
            <a:off x="6381984" y="349909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12">
            <a:extLst>
              <a:ext uri="{FF2B5EF4-FFF2-40B4-BE49-F238E27FC236}">
                <a16:creationId xmlns:a16="http://schemas.microsoft.com/office/drawing/2014/main" id="{4C4337B9-F2EF-72F6-810B-D3FD38710379}"/>
              </a:ext>
            </a:extLst>
          </p:cNvPr>
          <p:cNvSpPr>
            <a:spLocks noGrp="1"/>
          </p:cNvSpPr>
          <p:nvPr>
            <p:ph type="clipArt" sz="quarter" idx="62"/>
          </p:nvPr>
        </p:nvSpPr>
        <p:spPr>
          <a:xfrm>
            <a:off x="6396386" y="4759259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905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0ECA083F-72DE-3BB8-8D49-337230A64E2A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CC645C9-C458-F95F-A35E-F7C466D47F88}"/>
              </a:ext>
            </a:extLst>
          </p:cNvPr>
          <p:cNvSpPr/>
          <p:nvPr/>
        </p:nvSpPr>
        <p:spPr>
          <a:xfrm>
            <a:off x="528989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9521597-B74A-BF0C-FECC-B9B18AA06D4B}"/>
              </a:ext>
            </a:extLst>
          </p:cNvPr>
          <p:cNvSpPr/>
          <p:nvPr/>
        </p:nvSpPr>
        <p:spPr>
          <a:xfrm>
            <a:off x="2512480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E3706E0-A1FA-2DDF-9998-145A58C22620}"/>
              </a:ext>
            </a:extLst>
          </p:cNvPr>
          <p:cNvSpPr/>
          <p:nvPr/>
        </p:nvSpPr>
        <p:spPr>
          <a:xfrm>
            <a:off x="4495971" y="2318218"/>
            <a:ext cx="1225296" cy="1224657"/>
          </a:xfrm>
          <a:prstGeom prst="flowChartConnector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469CAE3E-A02D-8EBE-3F7C-5F7AAE2BA5B7}"/>
              </a:ext>
            </a:extLst>
          </p:cNvPr>
          <p:cNvSpPr/>
          <p:nvPr/>
        </p:nvSpPr>
        <p:spPr>
          <a:xfrm>
            <a:off x="6479462" y="2318218"/>
            <a:ext cx="1225296" cy="1224657"/>
          </a:xfrm>
          <a:prstGeom prst="flowChartConnector">
            <a:avLst/>
          </a:prstGeom>
          <a:solidFill>
            <a:srgbClr val="00A7B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F2CA58AF-6F70-3DAC-77EC-49A35DE52CA4}"/>
              </a:ext>
            </a:extLst>
          </p:cNvPr>
          <p:cNvSpPr/>
          <p:nvPr/>
        </p:nvSpPr>
        <p:spPr>
          <a:xfrm>
            <a:off x="8462953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6EC06F4-3F2A-C807-60A4-5BDEE8428784}"/>
              </a:ext>
            </a:extLst>
          </p:cNvPr>
          <p:cNvSpPr/>
          <p:nvPr/>
        </p:nvSpPr>
        <p:spPr>
          <a:xfrm>
            <a:off x="10446443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1CB76B-24C7-C419-20B5-7CB761F10869}"/>
              </a:ext>
            </a:extLst>
          </p:cNvPr>
          <p:cNvCxnSpPr>
            <a:cxnSpLocks/>
          </p:cNvCxnSpPr>
          <p:nvPr/>
        </p:nvCxnSpPr>
        <p:spPr>
          <a:xfrm>
            <a:off x="213338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2B3B1E-419D-D671-26E2-6DE0B6A3348A}"/>
              </a:ext>
            </a:extLst>
          </p:cNvPr>
          <p:cNvCxnSpPr>
            <a:cxnSpLocks/>
          </p:cNvCxnSpPr>
          <p:nvPr/>
        </p:nvCxnSpPr>
        <p:spPr>
          <a:xfrm>
            <a:off x="411687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487703-4973-3E93-17DC-2031F64165C8}"/>
              </a:ext>
            </a:extLst>
          </p:cNvPr>
          <p:cNvCxnSpPr>
            <a:cxnSpLocks/>
          </p:cNvCxnSpPr>
          <p:nvPr/>
        </p:nvCxnSpPr>
        <p:spPr>
          <a:xfrm>
            <a:off x="610036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CEA68D-EA1F-722A-24C2-2132AF3367BD}"/>
              </a:ext>
            </a:extLst>
          </p:cNvPr>
          <p:cNvCxnSpPr>
            <a:cxnSpLocks/>
          </p:cNvCxnSpPr>
          <p:nvPr/>
        </p:nvCxnSpPr>
        <p:spPr>
          <a:xfrm>
            <a:off x="808385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B0FF1D-DF16-594B-1479-E038496CD08E}"/>
              </a:ext>
            </a:extLst>
          </p:cNvPr>
          <p:cNvCxnSpPr>
            <a:cxnSpLocks/>
          </p:cNvCxnSpPr>
          <p:nvPr/>
        </p:nvCxnSpPr>
        <p:spPr>
          <a:xfrm>
            <a:off x="1006734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7BBA0D6-C5EF-2CA0-4A2C-9AAADDF670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37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4B3700CB-CC87-8AF4-8DED-C46AD7AAC2B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237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2BF0BFA1-5B5C-ADA3-632A-0B174B9586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20468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B97719E-3FBC-F1C6-82A3-1E89759C2E5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0468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73D32E31-B939-494B-1888-1B78CABC726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209500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259F053-404B-472C-D674-62945B890DD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09498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8BD78AC-4DE0-4AB4-DF95-94DF0B4C76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1929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616741A8-695F-6297-FE91-FC08A5A79E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1929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21728FB-4585-7047-F8F1-9767F4EC8DB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76476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A79B74EF-11AC-F004-0770-0D046DA24E9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76474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CE5F75F5-9FBE-42DD-F56F-D202A9B0851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1296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594DD535-E30F-60A6-6023-AF4929DD722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1296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1" name="Picture 10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78EEFDC-8B53-BA2A-75A5-84B8BB12C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2DB89-E126-A58B-7E36-52917FF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28FB06-1C0D-EB4D-0F0D-C1939D130D8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F04602-920D-7C03-8250-6ED270D64D0C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C44F8252-6CB4-1365-EDF3-B1F7F34BB52F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937078" y="2717787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943A5043-E778-B99F-24E9-8F7D5A8525A9}"/>
              </a:ext>
            </a:extLst>
          </p:cNvPr>
          <p:cNvSpPr>
            <a:spLocks noGrp="1"/>
          </p:cNvSpPr>
          <p:nvPr>
            <p:ph type="clipArt" sz="quarter" idx="58"/>
          </p:nvPr>
        </p:nvSpPr>
        <p:spPr>
          <a:xfrm>
            <a:off x="2937083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7F48B00F-DBD7-0DC5-8A59-0BD566CFABF4}"/>
              </a:ext>
            </a:extLst>
          </p:cNvPr>
          <p:cNvSpPr>
            <a:spLocks noGrp="1"/>
          </p:cNvSpPr>
          <p:nvPr>
            <p:ph type="clipArt" sz="quarter" idx="59"/>
          </p:nvPr>
        </p:nvSpPr>
        <p:spPr>
          <a:xfrm>
            <a:off x="4941983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4" name="Online Image Placeholder 12">
            <a:extLst>
              <a:ext uri="{FF2B5EF4-FFF2-40B4-BE49-F238E27FC236}">
                <a16:creationId xmlns:a16="http://schemas.microsoft.com/office/drawing/2014/main" id="{FCC85703-129B-EAF0-A339-725D610E07BB}"/>
              </a:ext>
            </a:extLst>
          </p:cNvPr>
          <p:cNvSpPr>
            <a:spLocks noGrp="1"/>
          </p:cNvSpPr>
          <p:nvPr>
            <p:ph type="clipArt" sz="quarter" idx="60"/>
          </p:nvPr>
        </p:nvSpPr>
        <p:spPr>
          <a:xfrm>
            <a:off x="6898653" y="2717786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5" name="Online Image Placeholder 12">
            <a:extLst>
              <a:ext uri="{FF2B5EF4-FFF2-40B4-BE49-F238E27FC236}">
                <a16:creationId xmlns:a16="http://schemas.microsoft.com/office/drawing/2014/main" id="{3AFFD5D1-BE48-70C0-AC1D-BA486E365923}"/>
              </a:ext>
            </a:extLst>
          </p:cNvPr>
          <p:cNvSpPr>
            <a:spLocks noGrp="1"/>
          </p:cNvSpPr>
          <p:nvPr>
            <p:ph type="clipArt" sz="quarter" idx="61"/>
          </p:nvPr>
        </p:nvSpPr>
        <p:spPr>
          <a:xfrm>
            <a:off x="8900448" y="271778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6" name="Online Image Placeholder 12">
            <a:extLst>
              <a:ext uri="{FF2B5EF4-FFF2-40B4-BE49-F238E27FC236}">
                <a16:creationId xmlns:a16="http://schemas.microsoft.com/office/drawing/2014/main" id="{173EE197-43AD-4AAA-D244-B581E61C016C}"/>
              </a:ext>
            </a:extLst>
          </p:cNvPr>
          <p:cNvSpPr>
            <a:spLocks noGrp="1"/>
          </p:cNvSpPr>
          <p:nvPr>
            <p:ph type="clipArt" sz="quarter" idx="62"/>
          </p:nvPr>
        </p:nvSpPr>
        <p:spPr>
          <a:xfrm>
            <a:off x="10900779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1338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1B7A4D-18A0-7C07-1EAC-8F4B6E5BB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Picture 3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530006B-624F-A6ED-0642-37A49C448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55E760-A7D5-7A63-C39F-D3302835D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51D4-BF19-6ED0-D1E1-7E2FE8ACE35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A2A02-B4F3-2387-40CB-DDD0D6E3F9F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42D92AC-3B9C-B611-9583-599864B6E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0E4ADC-DE33-C6F0-1902-B086C51E7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B3B170F-F22B-75B7-4C36-96C693EE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0B51ED-25D6-ED41-97E5-43771C1CB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CCF91F-346F-67F8-287D-A9E46F2FE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216719-395E-B73A-60C8-2129934D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318ABC-A2E8-5088-9B92-5DF6D2563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5" name="Picture 3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507FF9E-160B-A4A4-91FD-71A75B691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675D7A-760F-C67E-E1D1-AC029A49A4D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55D31003-C312-7F2E-00AF-509B45E8DA8B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05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0A9151-CE1D-FC62-D59D-B79C44CBA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04D5784-A091-56F5-B8D1-932F4930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431615-6D7E-027E-0604-206BF93E8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A51BDA-9F33-85BE-AE4E-3D4DB4C4CB0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BFBBD8-34FF-E7A0-5EEB-23794A1E5D0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6D6CFFE-79D4-D610-402A-95AC5001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A8BCE-7D3D-1C48-5183-FEEC47FE8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9B2DE73-D7CE-D199-62AD-0AC364F29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FC5897-9849-0439-CD93-B18E44491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75CB74-AB64-2565-0B7E-6D1ED4051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EB98CB-749B-6B30-B2DD-AE4D3894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A47CE6A-A948-2258-D138-985319DD6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5" name="Picture 3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97D84F8-B5D3-BDBB-388A-56CCFC0D1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7FFFAB-2EF9-D7E6-7F5D-CE21AEA23B4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87BE5C7E-91B8-303E-5C16-2F8B784C4D2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02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75A546-7BF3-6142-A01D-A42C4728DFAE}"/>
              </a:ext>
            </a:extLst>
          </p:cNvPr>
          <p:cNvSpPr/>
          <p:nvPr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0DEA90A3-2DDC-029F-AC9F-CF61402B3155}"/>
              </a:ext>
            </a:extLst>
          </p:cNvPr>
          <p:cNvSpPr/>
          <p:nvPr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95CCD180-ADF9-DD46-7210-F5FACF285A21}"/>
              </a:ext>
            </a:extLst>
          </p:cNvPr>
          <p:cNvSpPr/>
          <p:nvPr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2" name="Line">
            <a:extLst>
              <a:ext uri="{FF2B5EF4-FFF2-40B4-BE49-F238E27FC236}">
                <a16:creationId xmlns:a16="http://schemas.microsoft.com/office/drawing/2014/main" id="{F71B4D7F-E0DD-2116-071C-EF9B121534CC}"/>
              </a:ext>
            </a:extLst>
          </p:cNvPr>
          <p:cNvSpPr/>
          <p:nvPr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3" name="Line">
            <a:extLst>
              <a:ext uri="{FF2B5EF4-FFF2-40B4-BE49-F238E27FC236}">
                <a16:creationId xmlns:a16="http://schemas.microsoft.com/office/drawing/2014/main" id="{450A9FCB-C7D4-3D43-3766-DADD084B921B}"/>
              </a:ext>
            </a:extLst>
          </p:cNvPr>
          <p:cNvSpPr/>
          <p:nvPr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93DBC0F4-F722-DE66-C98E-8B85CFB26503}"/>
              </a:ext>
            </a:extLst>
          </p:cNvPr>
          <p:cNvSpPr/>
          <p:nvPr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012E1D-EED9-1352-FB40-6E75653641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4665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58C8488-DFC9-AA7C-1EBF-5C8537E884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65011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DCAA097-69A1-EDEB-4293-27149FA5DA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13932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42D67D5-564E-4EB0-8959-6784048976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43803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5203469-5716-166C-033B-320756DA73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73674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2015DAE-932E-440A-52AB-F3F57495633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877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1BC2283-37EE-7FF2-5DE9-727143C36D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18770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CD68571A-F5DF-4FAC-72E0-A1F40E3568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256708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F934BA6-8AAE-E6FB-1C89-3F299F354D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56708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2BDDD9D-C149-4FCB-EE55-3348AC60588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9134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3125BB5-A44D-74F3-BB02-D746C30C414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1340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27E481C-8636-5C46-6C2B-99363E8FC1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36957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4F6DDA7-4334-9DEC-BCE2-CFF2D873C3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136957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9F72CD2-DE9E-BC9C-0583-E47FCCBA5CE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71589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7BD2CD4-ECAB-B623-6FDE-1C03B13E110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071589" y="4867478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1" name="Picture 7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25D244-BC5B-A69B-A730-887B334F2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430AA1-B02B-9247-560B-ED11C9C6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3901BC-2230-81EC-0E89-FA876257F19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CE7EBC-7E70-3FC0-586B-790312B003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0961" y="1513909"/>
            <a:ext cx="464622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Click to add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85AAD5-19FC-097C-730C-3D0C11E42B1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09A8215C-B778-B9A9-3576-61EF360DCF8E}"/>
              </a:ext>
            </a:extLst>
          </p:cNvPr>
          <p:cNvSpPr/>
          <p:nvPr userDrawn="1"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DFDA3E7-C61B-714A-1B4C-A6E683456A20}"/>
              </a:ext>
            </a:extLst>
          </p:cNvPr>
          <p:cNvSpPr/>
          <p:nvPr userDrawn="1"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B52E77B6-049E-7D3F-CCDF-826CBE27334F}"/>
              </a:ext>
            </a:extLst>
          </p:cNvPr>
          <p:cNvSpPr/>
          <p:nvPr userDrawn="1"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4466D4C8-46E3-C8A0-E955-D88C139707B1}"/>
              </a:ext>
            </a:extLst>
          </p:cNvPr>
          <p:cNvSpPr/>
          <p:nvPr userDrawn="1"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EFAF677E-3356-B2DE-A5AF-87A36DF4B7A8}"/>
              </a:ext>
            </a:extLst>
          </p:cNvPr>
          <p:cNvSpPr/>
          <p:nvPr userDrawn="1"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DC8A1119-2CA5-C09D-4489-DC83B940ECAD}"/>
              </a:ext>
            </a:extLst>
          </p:cNvPr>
          <p:cNvSpPr/>
          <p:nvPr userDrawn="1"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3" name="Picture 1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CFBB6AD-4739-23E2-9DAC-72F69C7BA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8882F6-147B-63DE-051A-F99FB70CD4B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A73B1F-C13E-9DDC-886B-5BC61E40DEC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4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ight Image">
    <p:bg>
      <p:bgPr>
        <a:solidFill>
          <a:schemeClr val="tx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1A225E34-463A-36D0-2609-5BA85E08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9" y="1236144"/>
            <a:ext cx="2698068" cy="7669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457265"/>
            <a:ext cx="4762500" cy="8889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picture containing human face, clothing, person, smile&#10;&#10;Description automatically generated">
            <a:extLst>
              <a:ext uri="{FF2B5EF4-FFF2-40B4-BE49-F238E27FC236}">
                <a16:creationId xmlns:a16="http://schemas.microsoft.com/office/drawing/2014/main" id="{4B1D662D-5CE4-28C1-AE38-98F5CE59F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4586471" y="150355"/>
            <a:ext cx="7605529" cy="6707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9BE64-E36B-453E-A917-E13B48622D3A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FB141FF8-6832-FAD9-1020-062755B20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9" y="1236144"/>
            <a:ext cx="2698068" cy="766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82F3BD-FF64-3473-C4B3-BF120D752D0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human face, clothing, person, smile&#10;&#10;Description automatically generated">
            <a:extLst>
              <a:ext uri="{FF2B5EF4-FFF2-40B4-BE49-F238E27FC236}">
                <a16:creationId xmlns:a16="http://schemas.microsoft.com/office/drawing/2014/main" id="{7500B9AB-D644-A979-8C96-C5A6304CB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1"/>
          <a:stretch/>
        </p:blipFill>
        <p:spPr>
          <a:xfrm>
            <a:off x="4586471" y="150355"/>
            <a:ext cx="7605529" cy="670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6AE112-2C26-E83B-E906-6F519A4F435B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238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  <p15:guide id="4" orient="horz" pos="355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641C8ED-05FD-489F-DCC2-11A56F60F0CE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9C812B-67F5-5240-46D6-12B49610AC50}"/>
              </a:ext>
            </a:extLst>
          </p:cNvPr>
          <p:cNvCxnSpPr/>
          <p:nvPr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CEBD47C-8879-F07F-5697-9E573B8BCA00}"/>
              </a:ext>
            </a:extLst>
          </p:cNvPr>
          <p:cNvSpPr/>
          <p:nvPr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3F96B6-4FC7-83C7-DE18-A82471796F1B}"/>
              </a:ext>
            </a:extLst>
          </p:cNvPr>
          <p:cNvSpPr/>
          <p:nvPr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9B6F3A-76F7-74A1-1803-5661296BF9D1}"/>
              </a:ext>
            </a:extLst>
          </p:cNvPr>
          <p:cNvSpPr/>
          <p:nvPr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4D587E-7EFE-F749-4BDF-4ECEDA23BBA8}"/>
              </a:ext>
            </a:extLst>
          </p:cNvPr>
          <p:cNvSpPr/>
          <p:nvPr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B8893E-A3A4-FDA5-3842-DA720A2582EA}"/>
              </a:ext>
            </a:extLst>
          </p:cNvPr>
          <p:cNvCxnSpPr/>
          <p:nvPr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4285DAC-079D-9751-3273-B9F1E3BE397B}"/>
              </a:ext>
            </a:extLst>
          </p:cNvPr>
          <p:cNvSpPr/>
          <p:nvPr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A012B0-75C0-DCF0-B05C-7C9658755FA0}"/>
              </a:ext>
            </a:extLst>
          </p:cNvPr>
          <p:cNvSpPr/>
          <p:nvPr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04F029-7168-BE07-D659-FB3BC4EA6ED8}"/>
              </a:ext>
            </a:extLst>
          </p:cNvPr>
          <p:cNvSpPr/>
          <p:nvPr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4DABD7-A782-FB49-7D07-79C625C9250F}"/>
              </a:ext>
            </a:extLst>
          </p:cNvPr>
          <p:cNvSpPr/>
          <p:nvPr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BEA8004-2DFC-723E-A34B-381F472EFE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97844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FDA737B-CC37-F3C3-E9F9-AF8DF6866E5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97844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B97ADD5-D1A3-E68A-8150-440772A9A5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722703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07DCDA4-AF46-DE47-0C3E-F7CC25499D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722703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DEFC2E0-2711-7360-F31C-554ACA1398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38466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DD69951-03CF-EA76-001A-240C4ED25A5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38466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6F51254-47E9-5DE9-0CF4-8BD62B0A7B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54229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4C4789-8068-E82C-9D7A-02E070609C4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54229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648B2AC-3A85-FBF4-9201-AA032DFB69A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7844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C9E791E-45E8-765F-C90B-E96259B6B07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7844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E1387DE-202F-ACFB-1FC5-6C02B706748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22703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3100DC2-EAED-5E03-83A5-A6A33D2D765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722703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C91D75D-27B5-8473-557F-06EF3A5D682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338466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51AF44C-AE53-C59F-B3CE-2BAFA94FC6B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38466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71A3B7C-EC5B-BF96-B45E-96C30762934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4229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64E4834-7783-D364-3B14-51ECAF6BB7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954229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Picture 6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4640EF-42EB-76E0-FCCE-ACC8A8866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EC98D1-ADAF-466A-92C7-FEB988D4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55509C-288B-1C36-5721-42DB70F4DFF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3E32-12F2-E9A3-723E-87F9B57477B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DA47851-F80C-1EE4-319E-CF01C83D897F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212B3-7D89-5B8F-EFF8-20019E0A4DA1}"/>
              </a:ext>
            </a:extLst>
          </p:cNvPr>
          <p:cNvCxnSpPr/>
          <p:nvPr userDrawn="1"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14C3CF6-5420-9677-49A4-B7DB70ED8569}"/>
              </a:ext>
            </a:extLst>
          </p:cNvPr>
          <p:cNvSpPr/>
          <p:nvPr userDrawn="1"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842C9D-D77B-CBBD-E58B-4C84E002769B}"/>
              </a:ext>
            </a:extLst>
          </p:cNvPr>
          <p:cNvSpPr/>
          <p:nvPr userDrawn="1"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93BDEB-B2B5-449C-BBD6-23855F5DC174}"/>
              </a:ext>
            </a:extLst>
          </p:cNvPr>
          <p:cNvSpPr/>
          <p:nvPr userDrawn="1"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761C73-C670-A5AC-D5F8-570C1F26BE2A}"/>
              </a:ext>
            </a:extLst>
          </p:cNvPr>
          <p:cNvSpPr/>
          <p:nvPr userDrawn="1"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EECF13-4E54-5362-858C-1F526C1891FB}"/>
              </a:ext>
            </a:extLst>
          </p:cNvPr>
          <p:cNvCxnSpPr/>
          <p:nvPr userDrawn="1"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FDB3DDF-7AE4-C26E-F453-D779309B0A99}"/>
              </a:ext>
            </a:extLst>
          </p:cNvPr>
          <p:cNvSpPr/>
          <p:nvPr userDrawn="1"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3FD01D-6C27-2B96-50D0-54A58293F307}"/>
              </a:ext>
            </a:extLst>
          </p:cNvPr>
          <p:cNvSpPr/>
          <p:nvPr userDrawn="1"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BBCB55-44EF-4B7C-489F-370529F54B25}"/>
              </a:ext>
            </a:extLst>
          </p:cNvPr>
          <p:cNvSpPr/>
          <p:nvPr userDrawn="1"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4B5F4A-03A1-4607-45AD-FEEB58BE9724}"/>
              </a:ext>
            </a:extLst>
          </p:cNvPr>
          <p:cNvSpPr/>
          <p:nvPr userDrawn="1"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00BA473-C771-F64B-6E39-8541D9C39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7EC2A6-2254-96D1-5D7D-BF7137F43E7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EF3AFD1-3E53-39E8-CF42-7190BC981AD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54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7D70C19-11A7-2B5C-DA14-BAC765AF13C9}"/>
              </a:ext>
            </a:extLst>
          </p:cNvPr>
          <p:cNvSpPr/>
          <p:nvPr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FA916A-B347-E4C2-08F6-6DF02B2B582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81416" y="127404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12EF39-AD08-34E3-5B1B-22DE24697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81416" y="186693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C211D-223D-A33C-69C8-B7D16E7F729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81416" y="306400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2AE71B-3EE3-C620-0FFB-E9C73C78C6C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81416" y="365689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C72B7C-9943-12C3-4DD1-C3BB7C0E80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81416" y="4831103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17CEE81-A341-B2D2-7785-BF480E5E95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681416" y="5423993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606B04-F159-99F7-05AE-403C06856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7" name="Chart Placeholder 15">
            <a:extLst>
              <a:ext uri="{FF2B5EF4-FFF2-40B4-BE49-F238E27FC236}">
                <a16:creationId xmlns:a16="http://schemas.microsoft.com/office/drawing/2014/main" id="{B09018B0-F93D-C693-B77E-63DE1701B68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91F31B-97F7-2B24-E3CE-B67781BF7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FDFC2E-61D9-1276-8473-D06D5957BA79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874E355-F934-5E4E-BC43-55D67FF135DF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DC19218-AC1F-32DF-7687-61916C0121FF}"/>
              </a:ext>
            </a:extLst>
          </p:cNvPr>
          <p:cNvSpPr/>
          <p:nvPr userDrawn="1"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21AC05-4F46-D495-8A28-286E838FF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3059D0-E81C-1B8A-2EAD-EEC751F53E1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3B4345-24E8-515D-23BC-5D6168EAD98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72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tegori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A02C2B-1C9B-CCC0-ECEB-C47FAE20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6624" y="127226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738C69-76FD-D184-0B70-1A217EF7C7C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53235" y="2990490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AB9D94-AAC6-F175-0F61-4AAF734B2F0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362168" y="470178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E0A17BDB-4B6F-7AD0-AE8C-3238A8978FB5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90C8C73-78EA-46FE-00E8-C409C636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817BC6-1D3C-CBB5-8F82-78C059AF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995782-05D4-E0C6-CD0E-F711BBB84889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1F958E-5A84-E2BF-3822-0490D1F0686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308F1-60F4-4D65-9FAB-61C561D842A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362168" y="1599480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F18FE7E-A4CA-2079-CFB4-9A536577D6F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48825" y="3338577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9B69F37-04F0-E8C1-4315-61AB189EC42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344416" y="5056803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AB828A-F1D6-5AB7-EB3D-95FC0A178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DC774E-9AED-D53D-73AE-3FA202D0132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D370DB-136E-B39C-9CDC-6C2D5520E55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06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2E7E3858-40D7-E5A6-7F27-9AFD35B885A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66699" y="1266825"/>
            <a:ext cx="11287125" cy="4743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5" name="Picture 1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A15D550-8329-77D6-809E-BCD1DF929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F95F16-3C69-2265-A921-673B57FB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738328-90C3-33B7-A6B2-7F62108D9EAD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967EF7-216B-4735-82D9-DDD0CB0A222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6BAB7B6-DC3D-D6C4-CC51-253A46860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5AE7C2-A119-927D-FC77-E72276BB871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5960B0-0D12-2B54-5746-A10F3606C471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24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E7A9A8A3-48D2-25AA-21FE-2E48F51DB1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AF90FDF-4041-7E45-3FE3-B3BA004D5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A02A1DCB-3F39-FAF3-F958-265D986F46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A40F561A-1C88-222C-49D6-FBACCF719DF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71A78961-67B4-88CF-E62D-DF0242ED90A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A3115FD7-0164-4C2F-13EC-75A905C181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76811E2E-04E0-854B-4C0D-F8DFD7DD84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F556749F-2008-414E-6051-8C3BB370F4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50289D-393F-2655-5716-84FDA7F8F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D6E200-9871-E211-75BD-590AF58C902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7001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2CB3B3-6F03-9597-5874-ABFBB339612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3908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6951C6-CF2C-6709-4054-37674CB849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88685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958262-3212-663F-B1B8-C34B609069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427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78CFA5-70A6-4BA7-EE49-EF22798C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5A1E61-1BC9-9D0F-DC98-87C8D8683704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BD7B50-DD35-6C16-AE8B-B214C74D313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2124AF-29B7-64B0-8E7A-B38D3FF1E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A86653-6656-E352-BC6C-2AAFCACEA4D7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BA87842-937A-DF41-C8DD-19380860B06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0C26FC79-B126-2CD4-67D2-AA54B80AC6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48024990-70F3-900B-594E-47EF8C0D74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220D223E-D79B-2040-6D0E-85FB7EE879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FC827599-7E0D-39C5-FCF8-25AAF2C8C7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D5F4A9F-A64B-AEFB-9CA2-5210C838A8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B9BD1259-E00B-0FAB-1B37-589E4EB1EF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534756-0AC0-39FB-03C1-0B947B5C6B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8861CBD6-B733-170A-DB34-2C673E3A9DE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66440CB9-6025-1774-C7C0-72F939D9D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97DB1FDF-B462-1F14-60B3-0A4C10FFB05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13632726-C27F-2CA8-93B4-B73367EEB3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1">
            <a:extLst>
              <a:ext uri="{FF2B5EF4-FFF2-40B4-BE49-F238E27FC236}">
                <a16:creationId xmlns:a16="http://schemas.microsoft.com/office/drawing/2014/main" id="{A4F24F4F-ED93-B9A9-4A79-00F3B040FC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1EE28B73-0718-8CE6-0627-F7F7B1CA761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52">
            <a:extLst>
              <a:ext uri="{FF2B5EF4-FFF2-40B4-BE49-F238E27FC236}">
                <a16:creationId xmlns:a16="http://schemas.microsoft.com/office/drawing/2014/main" id="{164850C7-D907-343A-D81F-C467AC3E2E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F269B3-558B-3ED0-9CC5-B18E026F5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53">
            <a:extLst>
              <a:ext uri="{FF2B5EF4-FFF2-40B4-BE49-F238E27FC236}">
                <a16:creationId xmlns:a16="http://schemas.microsoft.com/office/drawing/2014/main" id="{A975BCDF-E95F-7C0D-567E-4081684AC5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376A5B-241F-E2B9-4EFB-3D5CCC3F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63EA9-3312-8E92-B630-37D85451EC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85313" y="3565934"/>
            <a:ext cx="190536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93F7CE-51D6-EE2A-A8FD-E51772CBC99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744903" y="3586710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B9F498-87D1-693B-28D1-BFFEC49B01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92480" y="3558526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D3AB586-A553-3129-43FC-BB90293662D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843861" y="3565934"/>
            <a:ext cx="1890065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E8CB46-2BAE-3A57-23AD-254C8755A6E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196803" y="6132501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E9B3F5-6A1A-9EB9-948A-773AB03CE91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744903" y="6115819"/>
            <a:ext cx="1893869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9C7398-B3DF-97C9-F34C-48C81F6E7BC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58226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F32935-D6C8-1F0E-28CE-A96AC77F23E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805803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4A6F5C-1A52-B3DB-EE64-FFE6BDA7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9721-06E5-8023-0D65-9202F63C335D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1796FD-8A9C-A28F-CA4F-8E7B4C60B4AF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858461D-8D70-8F7D-67EC-77FBBA9AC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5B067-FC1B-DE7A-250F-D95FBED1A26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92593FA-21B2-2781-6366-35BDC5856372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xt Steps">
    <p:bg>
      <p:bgPr>
        <a:solidFill>
          <a:schemeClr val="bg2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7D01DD-54A4-D428-8F0A-78D1328A05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56224" y="19544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A100C3-093F-1DCD-8467-238AD16F2F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56224" y="22369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191CC0-624B-4AFA-3EAF-4E3CA4671852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156224" y="2956402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BF18C0-95EB-E606-891F-0FEDF81639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56224" y="3238831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591116-169B-4EEE-A84A-C4A8588A3F9B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2156224" y="39227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82F022-DD8C-C1DC-C880-378AB3DFE07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56224" y="42052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673805-EB16-B5DE-3F98-6A6B3CF590F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156224" y="482974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EB836C9-9B32-852A-BDB3-F3EA213B0B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56224" y="511217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EDB2A17-E932-51F3-11EB-50E1DC817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6300C0-E38F-FB0F-CBD9-CC88F59A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52559A-64DB-8360-4D5F-1D52405D07A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E55A0B-63CD-79C1-974C-654DCF1F8AC8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BEB201-D68A-8ED8-AA49-882B4AB36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417BDF-8D5E-3386-9A19-962F084C7BC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7DED62-743D-38CF-A683-23B017F0242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9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50F38980-6A39-15C9-159C-AD9D4773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32089-F4C9-5D8D-B4C2-ED72230232BD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1BB9D671-1FD3-3E00-00A8-64C074559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67CEB-61A7-7B85-1182-24639CB63F16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2809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3E3126E-794B-18B6-97B3-643DB1D39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CB790-DF6D-59EB-574C-845F595F3A0F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A green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CD0D612-E364-017B-94C2-3BCCAFF5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BA562-CA4F-3FD2-9C7E-44CD68FDB645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915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23280-CB1C-45DF-B7FF-78C359F928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Imag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C9690CAD-D503-075B-1958-2CD2BAAD5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6" y="829744"/>
            <a:ext cx="2698068" cy="76696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F7BAD1-21C1-3878-17FA-58CC71D48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0626" y="3088901"/>
            <a:ext cx="4171211" cy="171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erson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4DA75AF9-88FD-05DE-DC27-17E74FC98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5955" y="-1"/>
            <a:ext cx="6356045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A8C2CC-6915-7155-1926-D7E3D6D77C1C}"/>
              </a:ext>
            </a:extLst>
          </p:cNvPr>
          <p:cNvCxnSpPr>
            <a:cxnSpLocks/>
          </p:cNvCxnSpPr>
          <p:nvPr/>
        </p:nvCxnSpPr>
        <p:spPr>
          <a:xfrm>
            <a:off x="771993" y="5674570"/>
            <a:ext cx="443625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24039D-C218-559B-9CFC-970985602792}"/>
              </a:ext>
            </a:extLst>
          </p:cNvPr>
          <p:cNvCxnSpPr>
            <a:cxnSpLocks/>
          </p:cNvCxnSpPr>
          <p:nvPr/>
        </p:nvCxnSpPr>
        <p:spPr>
          <a:xfrm>
            <a:off x="771993" y="6171853"/>
            <a:ext cx="443625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207D17-1B0A-C4FC-E70C-729ABC8A9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754255"/>
            <a:ext cx="3657600" cy="283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52697-1B7F-D2F2-A6E0-1C6F77E41F4E}"/>
              </a:ext>
            </a:extLst>
          </p:cNvPr>
          <p:cNvSpPr txBox="1"/>
          <p:nvPr/>
        </p:nvSpPr>
        <p:spPr>
          <a:xfrm>
            <a:off x="10365132" y="65278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2">
                    <a:alpha val="24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</a:t>
            </a:r>
            <a:r>
              <a:rPr lang="en-US" sz="800">
                <a:solidFill>
                  <a:schemeClr val="tx2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Kepro</a:t>
            </a:r>
            <a:r>
              <a:rPr lang="en-US" sz="800">
                <a:solidFill>
                  <a:schemeClr val="tx2">
                    <a:alpha val="24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. All Rights Reserved.</a:t>
            </a:r>
            <a:endParaRPr lang="en-US" sz="800">
              <a:solidFill>
                <a:schemeClr val="tx2">
                  <a:alpha val="24000"/>
                </a:schemeClr>
              </a:solidFill>
              <a:latin typeface="+mn-lt"/>
            </a:endParaRPr>
          </a:p>
        </p:txBody>
      </p:sp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16403949-7844-4676-5505-288271662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6" y="829744"/>
            <a:ext cx="2698068" cy="766969"/>
          </a:xfrm>
          <a:prstGeom prst="rect">
            <a:avLst/>
          </a:prstGeom>
        </p:spPr>
      </p:pic>
      <p:pic>
        <p:nvPicPr>
          <p:cNvPr id="10" name="Picture 9" descr="A person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11BCEA16-B836-044C-9F40-2807D074E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5955" y="-1"/>
            <a:ext cx="6356045" cy="68580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E4C24A-2CE7-DEE4-81CE-02E3905F2755}"/>
              </a:ext>
            </a:extLst>
          </p:cNvPr>
          <p:cNvCxnSpPr>
            <a:cxnSpLocks/>
          </p:cNvCxnSpPr>
          <p:nvPr userDrawn="1"/>
        </p:nvCxnSpPr>
        <p:spPr>
          <a:xfrm>
            <a:off x="771993" y="5674570"/>
            <a:ext cx="443625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877DD4-4289-9993-EC34-22B3F87F2606}"/>
              </a:ext>
            </a:extLst>
          </p:cNvPr>
          <p:cNvCxnSpPr>
            <a:cxnSpLocks/>
          </p:cNvCxnSpPr>
          <p:nvPr userDrawn="1"/>
        </p:nvCxnSpPr>
        <p:spPr>
          <a:xfrm>
            <a:off x="771993" y="6171853"/>
            <a:ext cx="443625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3FF441-FBA5-4AE5-6C50-E1D9808D915B}"/>
              </a:ext>
            </a:extLst>
          </p:cNvPr>
          <p:cNvSpPr txBox="1"/>
          <p:nvPr userDrawn="1"/>
        </p:nvSpPr>
        <p:spPr>
          <a:xfrm>
            <a:off x="10365132" y="65278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2">
                    <a:alpha val="24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</a:t>
            </a:r>
            <a:r>
              <a:rPr lang="en-US" sz="800">
                <a:solidFill>
                  <a:schemeClr val="tx2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Kepro</a:t>
            </a:r>
            <a:r>
              <a:rPr lang="en-US" sz="800">
                <a:solidFill>
                  <a:schemeClr val="tx2">
                    <a:alpha val="24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. All Rights Reserved.</a:t>
            </a:r>
            <a:endParaRPr lang="en-US" sz="800">
              <a:solidFill>
                <a:schemeClr val="tx2">
                  <a:alpha val="24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57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6" pos="3672" userDrawn="1">
          <p15:clr>
            <a:srgbClr val="FBAE40"/>
          </p15:clr>
        </p15:guide>
        <p15:guide id="7" userDrawn="1">
          <p15:clr>
            <a:srgbClr val="FBAE40"/>
          </p15:clr>
        </p15:guide>
        <p15:guide id="8" pos="182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3295291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1399" y="1803367"/>
            <a:ext cx="5416550" cy="4401315"/>
          </a:xfrm>
        </p:spPr>
        <p:txBody>
          <a:bodyPr lIns="0">
            <a:noAutofit/>
          </a:bodyPr>
          <a:lstStyle>
            <a:lvl1pPr marL="342900" indent="-342900"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13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2" y="653314"/>
            <a:ext cx="3645660" cy="555137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47413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6FBD4F-ADF4-419E-9B0A-E82E4A9DAB85}"/>
              </a:ext>
            </a:extLst>
          </p:cNvPr>
          <p:cNvCxnSpPr>
            <a:cxnSpLocks/>
          </p:cNvCxnSpPr>
          <p:nvPr userDrawn="1"/>
        </p:nvCxnSpPr>
        <p:spPr>
          <a:xfrm>
            <a:off x="66908" y="0"/>
            <a:ext cx="0" cy="6898656"/>
          </a:xfrm>
          <a:prstGeom prst="line">
            <a:avLst/>
          </a:prstGeom>
          <a:ln w="50800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473120-E706-403E-ADF7-BBAA2F5619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03" y="6546624"/>
            <a:ext cx="582959" cy="15981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391D4-1540-4937-8F00-D50E23AF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50E586-923B-4BD8-B60B-50E2871F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</p:spTree>
    <p:extLst>
      <p:ext uri="{BB962C8B-B14F-4D97-AF65-F5344CB8AC3E}">
        <p14:creationId xmlns:p14="http://schemas.microsoft.com/office/powerpoint/2010/main" val="2382371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8A191A2-1815-4213-BFB6-302359B75777}"/>
              </a:ext>
            </a:extLst>
          </p:cNvPr>
          <p:cNvSpPr/>
          <p:nvPr userDrawn="1"/>
        </p:nvSpPr>
        <p:spPr>
          <a:xfrm>
            <a:off x="9022080" y="1"/>
            <a:ext cx="316992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14BBCFE-9B60-49F8-B6C5-1ECD65FD8A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824" y="2775578"/>
            <a:ext cx="6506853" cy="3530119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6FC17F8-0335-4251-930B-CF3A5F9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12C0771-4AD6-4196-B5B7-4C9EE53A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3B835-467B-4F22-9025-31B0363D3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8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Lay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FC7A03-B771-44F7-A957-5F46DBDDD00E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D01145E-B053-480A-AC30-80B6EAFDD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81336" y="866751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3C700EB-6948-4B3D-94F6-E8134ACFAF4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81335" y="1390812"/>
            <a:ext cx="3234365" cy="86517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DD9F2ED-217E-4B67-9033-DE643842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216769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B0C9AD-E92F-4AE1-86D9-6F8EBB8C676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88839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56179F8-BAF4-48F4-9FFE-965E3014F93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76300" y="3168629"/>
            <a:ext cx="4391025" cy="30035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0D4EEA6-826F-4CAA-939B-33482E00159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081336" y="2734378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D5A9EB1-F0A1-4437-9B7B-2F28D46647C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81335" y="3258438"/>
            <a:ext cx="3234365" cy="865181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520CDE-5603-4BA4-AC0E-C1BF28DEA28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336" y="4602006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B7C59E7-1631-4BB3-BF24-86857618381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81335" y="5126067"/>
            <a:ext cx="3234365" cy="865182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E83558-0D23-4184-A4C6-5A304A0846B6}"/>
              </a:ext>
            </a:extLst>
          </p:cNvPr>
          <p:cNvSpPr/>
          <p:nvPr userDrawn="1"/>
        </p:nvSpPr>
        <p:spPr>
          <a:xfrm>
            <a:off x="6628496" y="866751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02BCF-7E6C-40DB-B6CA-637C150CF8F9}"/>
              </a:ext>
            </a:extLst>
          </p:cNvPr>
          <p:cNvSpPr/>
          <p:nvPr userDrawn="1"/>
        </p:nvSpPr>
        <p:spPr>
          <a:xfrm>
            <a:off x="6628496" y="2734378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DD7EDF-1C8B-4D47-B7E0-C3576BB34DFE}"/>
              </a:ext>
            </a:extLst>
          </p:cNvPr>
          <p:cNvSpPr/>
          <p:nvPr userDrawn="1"/>
        </p:nvSpPr>
        <p:spPr>
          <a:xfrm>
            <a:off x="6642156" y="4602005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DF80C2-1B61-4A83-9111-0C1A4A947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03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45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Lis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C297AB-4C0F-40F1-A571-6D13E121DE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641719" y="1653012"/>
            <a:ext cx="4807790" cy="68516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61D59D-111F-49EB-9193-6EED45C39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94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3FA55-A787-4F8F-954A-A50171EEFFD4}"/>
              </a:ext>
            </a:extLst>
          </p:cNvPr>
          <p:cNvSpPr/>
          <p:nvPr userDrawn="1"/>
        </p:nvSpPr>
        <p:spPr>
          <a:xfrm>
            <a:off x="0" y="1"/>
            <a:ext cx="2715528" cy="47243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54DC1B-F71F-4CDC-9B76-3DD189F642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1" y="647700"/>
            <a:ext cx="4366112" cy="510540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AD22C-A047-4621-838B-ADB5BF87778F}"/>
              </a:ext>
            </a:extLst>
          </p:cNvPr>
          <p:cNvCxnSpPr>
            <a:cxnSpLocks/>
          </p:cNvCxnSpPr>
          <p:nvPr userDrawn="1"/>
        </p:nvCxnSpPr>
        <p:spPr>
          <a:xfrm>
            <a:off x="5641719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2C8DDE6-B6CA-4DF3-8D91-0A56923EC3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651243" y="4484487"/>
            <a:ext cx="4861057" cy="126861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63C6A73-2D39-484B-87A1-3A715E113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1244" y="2820538"/>
            <a:ext cx="4861056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70F3CCE-26B4-488D-8F4C-6C4012B8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7387E14-1D04-4516-BDB1-A33B4275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1788D0-F0E6-4D90-9EF5-BDBDC1E1C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09" y="6525449"/>
            <a:ext cx="686579" cy="1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3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55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ECB76D88-49A0-4154-B911-5E67F28F581E}"/>
              </a:ext>
            </a:extLst>
          </p:cNvPr>
          <p:cNvSpPr/>
          <p:nvPr userDrawn="1"/>
        </p:nvSpPr>
        <p:spPr>
          <a:xfrm>
            <a:off x="-1" y="0"/>
            <a:ext cx="8998086" cy="6858000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A0C692D-DDDF-41D5-8472-39C1EBAB5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9517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3A7C3-250E-4A7B-91DD-87207A62D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331471"/>
            <a:ext cx="6450623" cy="3742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45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D7CAF6-C0A6-4509-97C7-74753EC2DD6A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90367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C706521-C2DD-46C1-8D7A-8FC57F200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4176905"/>
            <a:ext cx="277177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DC4B6C-6A83-4875-A992-BF8522D4B7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29882" y="4646683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D5182A-75AE-49CC-84E5-F1ACBB4E4E6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52500" y="2369090"/>
            <a:ext cx="4855447" cy="1005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D4B04-5E59-4A26-BD3B-6B5B0EC963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427923"/>
            <a:ext cx="268810" cy="2688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9D5765-8133-4DBD-A907-093CDA9A2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037156"/>
            <a:ext cx="268810" cy="26881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2EB73D-8187-4FD0-93CC-4EAF081287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41054"/>
            <a:ext cx="268810" cy="26881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C26D55-2FF1-4A51-A84E-89EED6F73BD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329882" y="5047935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9FEC57-6488-4623-89D4-20F0C58A384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29882" y="5444777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1A50989-8109-4601-B814-FB899D7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9D2860-D7AE-40D9-BDBB-2560FFB6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8187-2153-481E-84FF-F894ADA7DD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167" y="3970170"/>
            <a:ext cx="6569664" cy="374287"/>
          </a:xfrm>
        </p:spPr>
        <p:txBody>
          <a:bodyPr>
            <a:no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&amp; Answer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C0B6C9-8C06-4E46-9AB9-02A21B4C24B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92104" y="5086184"/>
            <a:ext cx="4807790" cy="68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9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42" y="459"/>
            <a:ext cx="10978113" cy="321719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66A92-7FF3-47AD-80A8-70018A916B98}"/>
              </a:ext>
            </a:extLst>
          </p:cNvPr>
          <p:cNvCxnSpPr>
            <a:cxnSpLocks/>
          </p:cNvCxnSpPr>
          <p:nvPr userDrawn="1"/>
        </p:nvCxnSpPr>
        <p:spPr>
          <a:xfrm>
            <a:off x="3673288" y="4614824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8A6B905-E7BB-4CB9-B5A3-83877F7D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18" y="6499664"/>
            <a:ext cx="609770" cy="167014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559626-B2C3-4005-97DD-B6BF09E2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9AC53F-E669-4137-8AAD-354618CD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Footer   |</a:t>
            </a:r>
          </a:p>
        </p:txBody>
      </p:sp>
    </p:spTree>
    <p:extLst>
      <p:ext uri="{BB962C8B-B14F-4D97-AF65-F5344CB8AC3E}">
        <p14:creationId xmlns:p14="http://schemas.microsoft.com/office/powerpoint/2010/main" val="151596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136439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2EA75D-D5B7-7B76-CFC0-99C4BF306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56926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3F68B38-F8B3-D5CC-76F9-E512046BA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B230C4-3B70-E497-9239-77FE0E8C2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055938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C732543-D9E6-7CB5-033C-42A275247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29218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E5E1D74-5594-928F-1021-F5C5C0FC5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3345F02-2D9D-700C-940D-008A85856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65AB26-1C97-744B-7666-4374636E7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54" r="18288" b="8366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8C57-AE07-BDC6-7214-23A05368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D7E0D0-B53A-8CD4-6244-3E12C4B17EE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A38C6A-305B-19C7-1EAC-DA37C29EC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262" y="1501817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AE4E6-A340-4F0E-CCC7-751F8F41E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9357" y="149229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42593E-E542-57DB-90E2-01210B391C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9356" y="1895937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7B5658-9ABC-FBC0-A599-F5909B1CE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262" y="2335106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98A881-1402-A64E-04BE-6E6CE5625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9357" y="2325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5CBC52-03E4-0BAF-F79D-EA561AFCC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9356" y="272922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D5065-09D8-18AA-14E2-FBC575702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262" y="3179180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3E1096E-75D3-E1C6-584B-EFED196CB2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69357" y="316965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79FA9C-1822-249C-D432-0A7B1CED81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9356" y="3573300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1AED218-AF5A-E5D4-EE8A-177CA0305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262" y="402325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9D3AEA3-6E6B-A2CE-0BD1-C948DF8DC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9357" y="401372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6C24CD-25C2-E27D-06BD-895B4ECA43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9356" y="441737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8D84DA-8A77-6611-E994-FC7834EF9E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262" y="487833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742AAC-CABB-5F30-0E8C-C9A7D2B3E7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9357" y="486880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A57B17-3E33-4290-44B1-B26252E167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69356" y="527245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F9321E-A7C7-8AA7-22F6-E43EF2C537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261" y="573341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07574D-9D33-7871-0ADF-ED9E130314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69356" y="572388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28F256-6CD2-02EC-021A-C1F5F29B3A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9355" y="612753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68D049-74AE-D062-4A68-B271189D8B6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3B50B0A-EF36-100C-8D61-CE79327C2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54" r="18288" b="8366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16F725-A400-8083-20E7-5C589CA5784F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0ED9418-0854-BB7E-56F9-F269808605D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4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533" y="3020825"/>
            <a:ext cx="809195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2E3B74-81E8-1E59-C256-48009B2B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53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  <a:p>
            <a:r>
              <a:rPr lang="en-US"/>
              <a:t>Topic 2</a:t>
            </a:r>
          </a:p>
          <a:p>
            <a:r>
              <a:rPr lang="en-US"/>
              <a:t>Topic 3</a:t>
            </a:r>
          </a:p>
          <a:p>
            <a:r>
              <a:rPr lang="en-US"/>
              <a:t>Topic 4</a:t>
            </a:r>
          </a:p>
          <a:p>
            <a:r>
              <a:rPr lang="en-US"/>
              <a:t>Topic 5</a:t>
            </a:r>
          </a:p>
          <a:p>
            <a:r>
              <a:rPr lang="en-US"/>
              <a:t>Topic 6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CE6E2-8A78-E56E-3CC5-DDDB3832A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0873" y="3020825"/>
            <a:ext cx="1435127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ATTENDEES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F56DE9-ED41-3FBA-9B32-8AEBC2866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7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Speaker 1</a:t>
            </a:r>
          </a:p>
          <a:p>
            <a:r>
              <a:rPr lang="en-US"/>
              <a:t>Speaker 2</a:t>
            </a:r>
          </a:p>
          <a:p>
            <a:r>
              <a:rPr lang="en-US"/>
              <a:t>Speaker 3 </a:t>
            </a:r>
          </a:p>
          <a:p>
            <a:r>
              <a:rPr lang="en-US"/>
              <a:t>Speaker 4</a:t>
            </a:r>
          </a:p>
          <a:p>
            <a:r>
              <a:rPr lang="en-US"/>
              <a:t>Speaker 5</a:t>
            </a:r>
          </a:p>
          <a:p>
            <a:r>
              <a:rPr lang="en-US"/>
              <a:t>Speaker 6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58027F-BACB-8F0B-8677-17CAC07D1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669A6C-7B48-CF1D-199E-D34CBD25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A50219-9830-1CE8-FEA3-1CA2A360D32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2700F14-A158-C890-4F1A-5E955F3459D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F6F4EBA-434F-68C2-9205-39F0E11DBA26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F751E15-0331-CC19-DF31-6C1E140E5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2D83AD-69AD-0B56-513E-BA95AE0F8AF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383895-C479-2831-B03D-D9F94F026796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1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EC2F1-9FB9-7F98-6E63-1AC1DE95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31461"/>
            <a:ext cx="11410949" cy="521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9EE16C-F3B1-4C84-1437-D8093AD38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131888"/>
            <a:ext cx="11410950" cy="5030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07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</p:sldLayoutIdLst>
  <p:hf hdr="0" ftr="0" dt="0"/>
  <p:txStyles>
    <p:titleStyle>
      <a:lvl1pPr algn="l" defTabSz="499116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1760" indent="-221760" algn="l" defTabSz="499116" rtl="0" eaLnBrk="1" latinLnBrk="0" hangingPunct="1">
        <a:lnSpc>
          <a:spcPct val="125000"/>
        </a:lnSpc>
        <a:spcBef>
          <a:spcPts val="379"/>
        </a:spcBef>
        <a:buClr>
          <a:schemeClr val="accent1"/>
        </a:buClr>
        <a:buSzPct val="125000"/>
        <a:buFont typeface="Arial" panose="020B0604020202020204" pitchFamily="34" charset="0"/>
        <a:buChar char="•"/>
        <a:defRPr sz="1698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25000"/>
        <a:buFont typeface="System Font Regular"/>
        <a:buChar char="–"/>
        <a:defRPr sz="15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00000"/>
        <a:buFont typeface="Wingdings 3" panose="05040102010807070707" pitchFamily="18" charset="2"/>
        <a:buChar char=""/>
        <a:defRPr sz="13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•"/>
        <a:defRPr sz="1000" b="0" i="0" kern="1200">
          <a:solidFill>
            <a:srgbClr val="4C4D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76413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−"/>
        <a:defRPr sz="9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330562" indent="-221760" algn="l" defTabSz="499116" rtl="0" eaLnBrk="1" latinLnBrk="0" hangingPunct="1">
        <a:lnSpc>
          <a:spcPct val="125000"/>
        </a:lnSpc>
        <a:spcBef>
          <a:spcPts val="243"/>
        </a:spcBef>
        <a:buClr>
          <a:schemeClr val="tx2"/>
        </a:buClr>
        <a:buFont typeface="Courier New" panose="02070309020205020404" pitchFamily="49" charset="0"/>
        <a:buChar char="o"/>
        <a:defRPr sz="1091" kern="1200">
          <a:solidFill>
            <a:srgbClr val="4C4D4F"/>
          </a:solidFill>
          <a:latin typeface="+mn-lt"/>
          <a:ea typeface="+mn-ea"/>
          <a:cs typeface="+mn-cs"/>
        </a:defRPr>
      </a:lvl6pPr>
      <a:lvl7pPr marL="1622127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871684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2121243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1pPr>
      <a:lvl2pPr marL="24955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2pPr>
      <a:lvl3pPr marL="49911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3pPr>
      <a:lvl4pPr marL="748674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4pPr>
      <a:lvl5pPr marL="998232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5pPr>
      <a:lvl6pPr marL="124779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6pPr>
      <a:lvl7pPr marL="149734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74690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1996463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667">
          <p15:clr>
            <a:srgbClr val="F26B43"/>
          </p15:clr>
        </p15:guide>
        <p15:guide id="4" pos="11875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7125">
          <p15:clr>
            <a:srgbClr val="F26B43"/>
          </p15:clr>
        </p15:guide>
        <p15:guide id="8" orient="horz" pos="6412">
          <p15:clr>
            <a:srgbClr val="F26B43"/>
          </p15:clr>
        </p15:guide>
        <p15:guide id="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4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hyperlink" Target="https://mhcp.kepro.com/training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hyperlink" Target="https://5627605.fs1.hubspotusercontent-na1.net/hubfs/5627605/Atrezzo%20Provider%20Portal%20-%20UM%20Create%20Case%20Wizard%20Enhancement-2.mp4" TargetMode="Externa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kepro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kepro1115SUD@kepro.com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4.xml"/><Relationship Id="rId4" Type="http://schemas.openxmlformats.org/officeDocument/2006/relationships/hyperlink" Target="mailto:1115demonstration.dhs@state.mn.us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dhs.state.mn.us/main/idcplg?IdcService=GET_DYNAMIC_CONVERSION&amp;RevisionSelectionMethod=LatestReleased&amp;dDocName=ID_008949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E747E1-7E6F-EAEF-CF5B-7D83543BE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869" y="2699326"/>
            <a:ext cx="4974695" cy="917201"/>
          </a:xfrm>
        </p:spPr>
        <p:txBody>
          <a:bodyPr/>
          <a:lstStyle/>
          <a:p>
            <a:r>
              <a:rPr lang="en-US" sz="2400" dirty="0"/>
              <a:t>1115 Substance Use Disorder (SUD) System Reform Demonstration:                PROVIDER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F8774-788F-1397-DC2D-91AFD7AFD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844510"/>
            <a:ext cx="4762500" cy="463511"/>
          </a:xfrm>
        </p:spPr>
        <p:txBody>
          <a:bodyPr/>
          <a:lstStyle/>
          <a:p>
            <a:r>
              <a:rPr lang="en-US" sz="1800" b="1" dirty="0"/>
              <a:t>Utilizing the Create a Case Wizard</a:t>
            </a:r>
          </a:p>
          <a:p>
            <a:r>
              <a:rPr lang="en-US" sz="1800" b="1" dirty="0"/>
              <a:t>Portal Submission Requirements</a:t>
            </a:r>
            <a:endParaRPr lang="en-US" sz="1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5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ACCFC80-F320-A2E0-AD23-AE897EE5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Rating Descriptions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F3EEE-EE64-7621-60F1-93212E41AC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17275" y="6538913"/>
            <a:ext cx="974725" cy="536575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z="1000" smtClean="0">
                <a:latin typeface="Open Sans" charset="0"/>
                <a:ea typeface="Open Sans" charset="0"/>
                <a:cs typeface="Open Sans" charset="0"/>
              </a:rPr>
              <a:pPr/>
              <a:t>10</a:t>
            </a:fld>
            <a:endParaRPr lang="en-US" sz="1000" dirty="0"/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9CB5D129-3BA1-35D5-CD4F-3B02DA4BA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52723"/>
              </p:ext>
            </p:extLst>
          </p:nvPr>
        </p:nvGraphicFramePr>
        <p:xfrm>
          <a:off x="1088836" y="1472338"/>
          <a:ext cx="10798364" cy="46909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22079">
                  <a:extLst>
                    <a:ext uri="{9D8B030D-6E8A-4147-A177-3AD203B41FA5}">
                      <a16:colId xmlns:a16="http://schemas.microsoft.com/office/drawing/2014/main" val="2276169353"/>
                    </a:ext>
                  </a:extLst>
                </a:gridCol>
                <a:gridCol w="640024">
                  <a:extLst>
                    <a:ext uri="{9D8B030D-6E8A-4147-A177-3AD203B41FA5}">
                      <a16:colId xmlns:a16="http://schemas.microsoft.com/office/drawing/2014/main" val="1589787892"/>
                    </a:ext>
                  </a:extLst>
                </a:gridCol>
                <a:gridCol w="8610430">
                  <a:extLst>
                    <a:ext uri="{9D8B030D-6E8A-4147-A177-3AD203B41FA5}">
                      <a16:colId xmlns:a16="http://schemas.microsoft.com/office/drawing/2014/main" val="1296541462"/>
                    </a:ext>
                  </a:extLst>
                </a:gridCol>
                <a:gridCol w="825831">
                  <a:extLst>
                    <a:ext uri="{9D8B030D-6E8A-4147-A177-3AD203B41FA5}">
                      <a16:colId xmlns:a16="http://schemas.microsoft.com/office/drawing/2014/main" val="3028031468"/>
                    </a:ext>
                  </a:extLst>
                </a:gridCol>
              </a:tblGrid>
              <a:tr h="951513">
                <a:tc rowSpan="5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Risk Rating</a:t>
                      </a:r>
                    </a:p>
                  </a:txBody>
                  <a:tcPr vert="vert270">
                    <a:gradFill flip="none" rotWithShape="1">
                      <a:gsLst>
                        <a:gs pos="50000">
                          <a:schemeClr val="bg1"/>
                        </a:gs>
                        <a:gs pos="0">
                          <a:srgbClr val="00A7B5"/>
                        </a:gs>
                        <a:gs pos="100000">
                          <a:srgbClr val="0421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 anchor="ctr">
                    <a:solidFill>
                      <a:srgbClr val="FFD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This rating would indicate issues of utmost severity.  The patient would present with critical impairments in coping and functioning, with signs and symptoms, indicating an “imminent danger” concern. </a:t>
                      </a:r>
                    </a:p>
                  </a:txBody>
                  <a:tcPr>
                    <a:solidFill>
                      <a:srgbClr val="FFD9A7"/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sz="2000" dirty="0"/>
                        <a:t>   Low      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      Moderate             High</a:t>
                      </a:r>
                      <a:endParaRPr lang="en-US" sz="2000" dirty="0"/>
                    </a:p>
                  </a:txBody>
                  <a:tcPr vert="vert270">
                    <a:gradFill>
                      <a:gsLst>
                        <a:gs pos="50000">
                          <a:schemeClr val="bg1"/>
                        </a:gs>
                        <a:gs pos="0">
                          <a:srgbClr val="FF6600"/>
                        </a:gs>
                        <a:gs pos="100000">
                          <a:srgbClr val="00206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0597922"/>
                  </a:ext>
                </a:extLst>
              </a:tr>
              <a:tr h="9515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 anchor="ctr">
                    <a:solidFill>
                      <a:srgbClr val="FFD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rating would indicate a serious issue or difficulty coping within a given dimension. A patient presenting at this level of risk  may be considered in or near “imminent danger.”</a:t>
                      </a:r>
                    </a:p>
                  </a:txBody>
                  <a:tcPr>
                    <a:solidFill>
                      <a:srgbClr val="FFD9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286053"/>
                  </a:ext>
                </a:extLst>
              </a:tr>
              <a:tr h="9515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 anchor="ctr">
                    <a:solidFill>
                      <a:srgbClr val="FFD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rating would indicate moderate difficulty in functioning.  However, even with moderate impairment, or somewhat persistent chronic issues, relevant skills, or support systems may be present. </a:t>
                      </a:r>
                    </a:p>
                  </a:txBody>
                  <a:tcPr>
                    <a:solidFill>
                      <a:srgbClr val="FFD9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093891"/>
                  </a:ext>
                </a:extLst>
              </a:tr>
              <a:tr h="9515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>
                    <a:solidFill>
                      <a:srgbClr val="FFD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rating would indicate a mildly difficult issue, or present minor signs and symptoms.  Any existing chronic issues or problems would be able to be resolved in a short period of time. </a:t>
                      </a:r>
                    </a:p>
                  </a:txBody>
                  <a:tcPr>
                    <a:solidFill>
                      <a:srgbClr val="FFD9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918855"/>
                  </a:ext>
                </a:extLst>
              </a:tr>
              <a:tr h="88490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>
                    <a:solidFill>
                      <a:srgbClr val="FFD9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rating would indicate a non-issue or very low-risk issue. The patient would present no current risk and any chronic issues would be mostly or entirely stabilized.  </a:t>
                      </a:r>
                    </a:p>
                  </a:txBody>
                  <a:tcPr>
                    <a:solidFill>
                      <a:srgbClr val="FFD9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9528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7A88C1C-6B3A-A045-A7AC-74535E78932A}"/>
              </a:ext>
            </a:extLst>
          </p:cNvPr>
          <p:cNvSpPr txBox="1"/>
          <p:nvPr/>
        </p:nvSpPr>
        <p:spPr>
          <a:xfrm>
            <a:off x="1088836" y="6345572"/>
            <a:ext cx="448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-Lee, D., Shulman, G.D., Fishman, M.J.,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61B18-8A37-7C6C-12B8-76BB5197E6E2}"/>
              </a:ext>
            </a:extLst>
          </p:cNvPr>
          <p:cNvSpPr/>
          <p:nvPr/>
        </p:nvSpPr>
        <p:spPr>
          <a:xfrm>
            <a:off x="73891" y="6520441"/>
            <a:ext cx="868218" cy="26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8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7A88C1C-6B3A-A045-A7AC-74535E78932A}"/>
              </a:ext>
            </a:extLst>
          </p:cNvPr>
          <p:cNvSpPr txBox="1"/>
          <p:nvPr/>
        </p:nvSpPr>
        <p:spPr>
          <a:xfrm>
            <a:off x="1088836" y="6345572"/>
            <a:ext cx="448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-Lee, D., Shulman, G.D., Fishman, M.J.,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CD120-C742-E4EA-C518-139319EA2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" t="1830" r="3454" b="1441"/>
          <a:stretch/>
        </p:blipFill>
        <p:spPr>
          <a:xfrm>
            <a:off x="923295" y="50763"/>
            <a:ext cx="9132695" cy="624633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4121CE73-E863-CEC0-63CE-CF757FDCFD88}"/>
              </a:ext>
            </a:extLst>
          </p:cNvPr>
          <p:cNvSpPr txBox="1">
            <a:spLocks/>
          </p:cNvSpPr>
          <p:nvPr/>
        </p:nvSpPr>
        <p:spPr>
          <a:xfrm>
            <a:off x="11217499" y="6538425"/>
            <a:ext cx="974501" cy="5376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z="1000" smtClean="0">
                <a:latin typeface="Open Sans" charset="0"/>
                <a:ea typeface="Open Sans" charset="0"/>
                <a:cs typeface="Open Sans" charset="0"/>
              </a:rPr>
              <a:pPr/>
              <a:t>11</a:t>
            </a:fld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3C0237-115A-750C-D97D-CC9702185335}"/>
              </a:ext>
            </a:extLst>
          </p:cNvPr>
          <p:cNvSpPr/>
          <p:nvPr/>
        </p:nvSpPr>
        <p:spPr>
          <a:xfrm>
            <a:off x="73891" y="6520441"/>
            <a:ext cx="868218" cy="26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0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7A88C1C-6B3A-A045-A7AC-74535E78932A}"/>
              </a:ext>
            </a:extLst>
          </p:cNvPr>
          <p:cNvSpPr txBox="1"/>
          <p:nvPr/>
        </p:nvSpPr>
        <p:spPr>
          <a:xfrm>
            <a:off x="1088836" y="6345572"/>
            <a:ext cx="448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-Lee, D., Shulman, G.D., Fishman, M.J.,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E085-3B69-E43A-51E8-07874C8F1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4" b="7010"/>
          <a:stretch/>
        </p:blipFill>
        <p:spPr>
          <a:xfrm>
            <a:off x="697415" y="1123717"/>
            <a:ext cx="8951905" cy="3196853"/>
          </a:xfrm>
          <a:prstGeom prst="rect">
            <a:avLst/>
          </a:prstGeom>
        </p:spPr>
      </p:pic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DB615E8-CEB9-A598-8C82-246121FF7D76}"/>
              </a:ext>
            </a:extLst>
          </p:cNvPr>
          <p:cNvSpPr txBox="1">
            <a:spLocks/>
          </p:cNvSpPr>
          <p:nvPr/>
        </p:nvSpPr>
        <p:spPr>
          <a:xfrm>
            <a:off x="11217499" y="6538425"/>
            <a:ext cx="974501" cy="5376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z="1000" smtClean="0">
                <a:latin typeface="Open Sans" charset="0"/>
                <a:ea typeface="Open Sans" charset="0"/>
                <a:cs typeface="Open Sans" charset="0"/>
              </a:rPr>
              <a:pPr/>
              <a:t>12</a:t>
            </a:fld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073DA7-4416-67AA-1FED-B952B78BA56B}"/>
              </a:ext>
            </a:extLst>
          </p:cNvPr>
          <p:cNvSpPr/>
          <p:nvPr/>
        </p:nvSpPr>
        <p:spPr>
          <a:xfrm>
            <a:off x="73891" y="6520441"/>
            <a:ext cx="868218" cy="26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8CA3C00-E8CD-5059-894E-C4B346D4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254" y="6356350"/>
            <a:ext cx="24774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Page </a:t>
            </a:r>
            <a:fld id="{C6C8BDDB-1AA9-4CDC-80A0-B0BF343FFE1A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1348D-7329-9A0F-9E87-5A519F6056AB}"/>
              </a:ext>
            </a:extLst>
          </p:cNvPr>
          <p:cNvSpPr txBox="1"/>
          <p:nvPr/>
        </p:nvSpPr>
        <p:spPr>
          <a:xfrm>
            <a:off x="6289963" y="6340062"/>
            <a:ext cx="426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-Lee, D., Shulman, G.D., Fishman, M.J.,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DE705-8CED-D626-2702-0B2D75EEFCD0}"/>
              </a:ext>
            </a:extLst>
          </p:cNvPr>
          <p:cNvSpPr/>
          <p:nvPr/>
        </p:nvSpPr>
        <p:spPr>
          <a:xfrm>
            <a:off x="0" y="0"/>
            <a:ext cx="33187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ext Placeholder 4">
            <a:extLst>
              <a:ext uri="{FF2B5EF4-FFF2-40B4-BE49-F238E27FC236}">
                <a16:creationId xmlns:a16="http://schemas.microsoft.com/office/drawing/2014/main" id="{A72A47D4-4302-2A09-7312-E7DA2E7A5F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19175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9716AF7-09A9-F12A-5B6C-DED040071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Initial Stabilization or Initial Treatment Plan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89F1A2-38E2-EAC0-E3A5-83E7E2E8EAA8}"/>
              </a:ext>
            </a:extLst>
          </p:cNvPr>
          <p:cNvCxnSpPr>
            <a:cxnSpLocks/>
          </p:cNvCxnSpPr>
          <p:nvPr/>
        </p:nvCxnSpPr>
        <p:spPr>
          <a:xfrm>
            <a:off x="942109" y="1348509"/>
            <a:ext cx="3592946" cy="0"/>
          </a:xfrm>
          <a:prstGeom prst="line">
            <a:avLst/>
          </a:prstGeom>
          <a:ln w="76200">
            <a:solidFill>
              <a:srgbClr val="0421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27CEF97-32ED-7652-64DC-7A88FA0AFA15}"/>
              </a:ext>
            </a:extLst>
          </p:cNvPr>
          <p:cNvSpPr/>
          <p:nvPr/>
        </p:nvSpPr>
        <p:spPr>
          <a:xfrm>
            <a:off x="4692073" y="1200727"/>
            <a:ext cx="5190836" cy="32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9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D48AC-2EB5-5127-B638-8795F77F4847}"/>
              </a:ext>
            </a:extLst>
          </p:cNvPr>
          <p:cNvSpPr txBox="1">
            <a:spLocks/>
          </p:cNvSpPr>
          <p:nvPr/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b="0" i="0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Initial Stabilization or Initial Treatment Plan</a:t>
            </a:r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9CAF309C-E526-449C-80D0-6ED943428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635604"/>
              </p:ext>
            </p:extLst>
          </p:nvPr>
        </p:nvGraphicFramePr>
        <p:xfrm>
          <a:off x="266699" y="1266825"/>
          <a:ext cx="11287125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513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160AA71-3DC0-F780-9288-70CB5C7A055D}"/>
              </a:ext>
            </a:extLst>
          </p:cNvPr>
          <p:cNvSpPr txBox="1">
            <a:spLocks/>
          </p:cNvSpPr>
          <p:nvPr/>
        </p:nvSpPr>
        <p:spPr>
          <a:xfrm>
            <a:off x="818386" y="323850"/>
            <a:ext cx="11206827" cy="667000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Measurable Goals and Objectives</a:t>
            </a:r>
          </a:p>
        </p:txBody>
      </p:sp>
      <p:graphicFrame>
        <p:nvGraphicFramePr>
          <p:cNvPr id="3" name="Text Placeholder 4">
            <a:extLst>
              <a:ext uri="{FF2B5EF4-FFF2-40B4-BE49-F238E27FC236}">
                <a16:creationId xmlns:a16="http://schemas.microsoft.com/office/drawing/2014/main" id="{EA746B08-27D1-60EA-6A86-310891610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598095"/>
              </p:ext>
            </p:extLst>
          </p:nvPr>
        </p:nvGraphicFramePr>
        <p:xfrm>
          <a:off x="818386" y="1347768"/>
          <a:ext cx="11030714" cy="5408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3B6950-1B6D-8F18-0A94-0CD21DC6F139}"/>
              </a:ext>
            </a:extLst>
          </p:cNvPr>
          <p:cNvCxnSpPr/>
          <p:nvPr/>
        </p:nvCxnSpPr>
        <p:spPr>
          <a:xfrm>
            <a:off x="923925" y="990850"/>
            <a:ext cx="259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67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092E74E-0DC3-83B6-4378-871A8F6B658C}"/>
              </a:ext>
            </a:extLst>
          </p:cNvPr>
          <p:cNvSpPr txBox="1">
            <a:spLocks/>
          </p:cNvSpPr>
          <p:nvPr/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b="0" i="0" kern="1200" dirty="0">
                <a:latin typeface="+mj-lt"/>
                <a:ea typeface="+mj-ea"/>
                <a:cs typeface="Arial" panose="020B0604020202020204" pitchFamily="34" charset="0"/>
              </a:rPr>
              <a:t>Examples of Goals (1)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A01A47-D06D-AECF-3AFA-7C5BC0D54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321812"/>
              </p:ext>
            </p:extLst>
          </p:nvPr>
        </p:nvGraphicFramePr>
        <p:xfrm>
          <a:off x="266699" y="1448361"/>
          <a:ext cx="11287126" cy="43803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677046">
                  <a:extLst>
                    <a:ext uri="{9D8B030D-6E8A-4147-A177-3AD203B41FA5}">
                      <a16:colId xmlns:a16="http://schemas.microsoft.com/office/drawing/2014/main" val="1512578918"/>
                    </a:ext>
                  </a:extLst>
                </a:gridCol>
                <a:gridCol w="5610080">
                  <a:extLst>
                    <a:ext uri="{9D8B030D-6E8A-4147-A177-3AD203B41FA5}">
                      <a16:colId xmlns:a16="http://schemas.microsoft.com/office/drawing/2014/main" val="3468486678"/>
                    </a:ext>
                  </a:extLst>
                </a:gridCol>
              </a:tblGrid>
              <a:tr h="4214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Non-measurable Goal</a:t>
                      </a:r>
                    </a:p>
                  </a:txBody>
                  <a:tcPr marL="86524" marR="86524" marT="43262" marB="432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Measurable Goal</a:t>
                      </a:r>
                    </a:p>
                  </a:txBody>
                  <a:tcPr marL="86524" marR="86524" marT="43262" marB="43262"/>
                </a:tc>
                <a:extLst>
                  <a:ext uri="{0D108BD9-81ED-4DB2-BD59-A6C34878D82A}">
                    <a16:rowId xmlns:a16="http://schemas.microsoft.com/office/drawing/2014/main" val="2758532386"/>
                  </a:ext>
                </a:extLst>
              </a:tr>
              <a:tr h="10194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“I want to develop an awareness of my relapse triggers and cues; and practice a healthy relapse prevention plan when I need to.” </a:t>
                      </a:r>
                    </a:p>
                  </a:txBody>
                  <a:tcPr marL="86524" marR="86524" marT="43262" marB="4326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I want to develop an awareness of at least </a:t>
                      </a:r>
                      <a:r>
                        <a:rPr lang="en-US" sz="2000" u="sng" dirty="0">
                          <a:solidFill>
                            <a:srgbClr val="042126"/>
                          </a:solidFill>
                        </a:rPr>
                        <a:t>one</a:t>
                      </a:r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 trigger or cue; and practice at least </a:t>
                      </a:r>
                      <a:r>
                        <a:rPr lang="en-US" sz="2000" u="sng" dirty="0">
                          <a:solidFill>
                            <a:srgbClr val="042126"/>
                          </a:solidFill>
                        </a:rPr>
                        <a:t>one</a:t>
                      </a:r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 strategy from my relapse prevention plan. </a:t>
                      </a:r>
                    </a:p>
                  </a:txBody>
                  <a:tcPr marL="86524" marR="86524" marT="43262" marB="43262"/>
                </a:tc>
                <a:extLst>
                  <a:ext uri="{0D108BD9-81ED-4DB2-BD59-A6C34878D82A}">
                    <a16:rowId xmlns:a16="http://schemas.microsoft.com/office/drawing/2014/main" val="3038727546"/>
                  </a:ext>
                </a:extLst>
              </a:tr>
              <a:tr h="485206">
                <a:tc gridSpan="2">
                  <a:txBody>
                    <a:bodyPr/>
                    <a:lstStyle/>
                    <a:p>
                      <a:endParaRPr lang="en-US" sz="2000" dirty="0">
                        <a:solidFill>
                          <a:srgbClr val="042126"/>
                        </a:solidFill>
                      </a:endParaRPr>
                    </a:p>
                  </a:txBody>
                  <a:tcPr marL="86524" marR="86524" marT="43262" marB="43262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86524" marR="86524" marT="43262" marB="43262"/>
                </a:tc>
                <a:extLst>
                  <a:ext uri="{0D108BD9-81ED-4DB2-BD59-A6C34878D82A}">
                    <a16:rowId xmlns:a16="http://schemas.microsoft.com/office/drawing/2014/main" val="2552642768"/>
                  </a:ext>
                </a:extLst>
              </a:tr>
              <a:tr h="989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42126"/>
                          </a:solidFill>
                        </a:rPr>
                        <a:t>“I will identify patterns and behaviors that surround substance use.” </a:t>
                      </a:r>
                    </a:p>
                    <a:p>
                      <a:endParaRPr lang="en-US" sz="1800">
                        <a:solidFill>
                          <a:srgbClr val="042126"/>
                        </a:solidFill>
                      </a:endParaRPr>
                    </a:p>
                  </a:txBody>
                  <a:tcPr marL="86524" marR="86524" marT="43262" marB="4326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I will identify </a:t>
                      </a:r>
                      <a:r>
                        <a:rPr lang="en-US" sz="2000" u="sng" dirty="0">
                          <a:solidFill>
                            <a:srgbClr val="042126"/>
                          </a:solidFill>
                        </a:rPr>
                        <a:t>one</a:t>
                      </a:r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 behavior in the </a:t>
                      </a:r>
                      <a:r>
                        <a:rPr lang="en-US" sz="2000" u="sng" dirty="0">
                          <a:solidFill>
                            <a:srgbClr val="042126"/>
                          </a:solidFill>
                        </a:rPr>
                        <a:t>next week</a:t>
                      </a:r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 that contributes to my substance use. </a:t>
                      </a:r>
                    </a:p>
                  </a:txBody>
                  <a:tcPr marL="86524" marR="86524" marT="43262" marB="43262"/>
                </a:tc>
                <a:extLst>
                  <a:ext uri="{0D108BD9-81ED-4DB2-BD59-A6C34878D82A}">
                    <a16:rowId xmlns:a16="http://schemas.microsoft.com/office/drawing/2014/main" val="1400276746"/>
                  </a:ext>
                </a:extLst>
              </a:tr>
              <a:tr h="445338">
                <a:tc gridSpan="2">
                  <a:txBody>
                    <a:bodyPr/>
                    <a:lstStyle/>
                    <a:p>
                      <a:endParaRPr lang="en-US" sz="1800" dirty="0">
                        <a:solidFill>
                          <a:srgbClr val="042126"/>
                        </a:solidFill>
                      </a:endParaRPr>
                    </a:p>
                  </a:txBody>
                  <a:tcPr marL="86524" marR="86524" marT="43262" marB="43262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6524" marR="86524" marT="43262" marB="43262"/>
                </a:tc>
                <a:extLst>
                  <a:ext uri="{0D108BD9-81ED-4DB2-BD59-A6C34878D82A}">
                    <a16:rowId xmlns:a16="http://schemas.microsoft.com/office/drawing/2014/main" val="3544881839"/>
                  </a:ext>
                </a:extLst>
              </a:tr>
              <a:tr h="101944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42126"/>
                          </a:solidFill>
                        </a:rPr>
                        <a:t>“Establish a daily mental health regimen and maintain stable mental health.”</a:t>
                      </a:r>
                      <a:endParaRPr lang="en-US" sz="2000" dirty="0">
                        <a:solidFill>
                          <a:srgbClr val="042126"/>
                        </a:solidFill>
                      </a:endParaRPr>
                    </a:p>
                  </a:txBody>
                  <a:tcPr marL="86524" marR="86524" marT="43262" marB="43262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2126"/>
                          </a:solidFill>
                        </a:rPr>
                        <a:t>Get a mental health evaluation completed within </a:t>
                      </a:r>
                      <a:r>
                        <a:rPr lang="en-US" sz="2000" u="sng" dirty="0">
                          <a:solidFill>
                            <a:srgbClr val="042126"/>
                          </a:solidFill>
                        </a:rPr>
                        <a:t>three months</a:t>
                      </a:r>
                      <a:r>
                        <a:rPr lang="en-US" sz="2000" u="none" dirty="0">
                          <a:solidFill>
                            <a:srgbClr val="042126"/>
                          </a:solidFill>
                        </a:rPr>
                        <a:t> and establish mental health counseling if recommended.  </a:t>
                      </a:r>
                      <a:endParaRPr lang="en-US" sz="2000" dirty="0">
                        <a:solidFill>
                          <a:srgbClr val="042126"/>
                        </a:solidFill>
                      </a:endParaRPr>
                    </a:p>
                  </a:txBody>
                  <a:tcPr marL="86524" marR="86524" marT="43262" marB="43262"/>
                </a:tc>
                <a:extLst>
                  <a:ext uri="{0D108BD9-81ED-4DB2-BD59-A6C34878D82A}">
                    <a16:rowId xmlns:a16="http://schemas.microsoft.com/office/drawing/2014/main" val="261277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57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589BCB-1CBB-15B0-2F57-DAE442B7ED15}"/>
              </a:ext>
            </a:extLst>
          </p:cNvPr>
          <p:cNvSpPr/>
          <p:nvPr/>
        </p:nvSpPr>
        <p:spPr>
          <a:xfrm>
            <a:off x="0" y="0"/>
            <a:ext cx="3258152" cy="6858000"/>
          </a:xfrm>
          <a:prstGeom prst="rect">
            <a:avLst/>
          </a:prstGeom>
          <a:solidFill>
            <a:srgbClr val="F2ECE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ext Placeholder 1">
            <a:extLst>
              <a:ext uri="{FF2B5EF4-FFF2-40B4-BE49-F238E27FC236}">
                <a16:creationId xmlns:a16="http://schemas.microsoft.com/office/drawing/2014/main" id="{AFB6E21F-B0CC-5131-C21C-CA258E9A7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636381"/>
              </p:ext>
            </p:extLst>
          </p:nvPr>
        </p:nvGraphicFramePr>
        <p:xfrm>
          <a:off x="3498298" y="1652440"/>
          <a:ext cx="8425847" cy="496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E371BDF-F9A5-483F-3F00-03E8B4DCBB72}"/>
              </a:ext>
            </a:extLst>
          </p:cNvPr>
          <p:cNvSpPr txBox="1">
            <a:spLocks/>
          </p:cNvSpPr>
          <p:nvPr/>
        </p:nvSpPr>
        <p:spPr>
          <a:xfrm>
            <a:off x="3258152" y="365913"/>
            <a:ext cx="6817559" cy="374287"/>
          </a:xfrm>
          <a:prstGeom prst="rect">
            <a:avLst/>
          </a:prstGeom>
        </p:spPr>
        <p:txBody>
          <a:bodyPr/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Example of Goals: (2)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C8C169-BAC0-7C7B-868A-EF4BE83C1835}"/>
              </a:ext>
            </a:extLst>
          </p:cNvPr>
          <p:cNvSpPr/>
          <p:nvPr/>
        </p:nvSpPr>
        <p:spPr>
          <a:xfrm>
            <a:off x="158000" y="1748534"/>
            <a:ext cx="2987899" cy="2260523"/>
          </a:xfrm>
          <a:prstGeom prst="rect">
            <a:avLst/>
          </a:prstGeom>
          <a:solidFill>
            <a:srgbClr val="F2ECE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2BBC2B"/>
                </a:solidFill>
              </a:rPr>
              <a:t>Should include: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42126"/>
                </a:solidFill>
              </a:rPr>
              <a:t>frequency (how often it will be done ex weekly)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42126"/>
                </a:solidFill>
              </a:rPr>
              <a:t> amount (how long it should be done ex 30 minutes)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42126"/>
                </a:solidFill>
              </a:rPr>
              <a:t>duration (when it's expected to be completed)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3F470-F8C2-4BB3-60ED-13EC1E2DE27C}"/>
              </a:ext>
            </a:extLst>
          </p:cNvPr>
          <p:cNvSpPr/>
          <p:nvPr/>
        </p:nvSpPr>
        <p:spPr>
          <a:xfrm>
            <a:off x="158000" y="4132859"/>
            <a:ext cx="2987898" cy="2260522"/>
          </a:xfrm>
          <a:prstGeom prst="rect">
            <a:avLst/>
          </a:prstGeom>
          <a:solidFill>
            <a:srgbClr val="F2ECE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2BBC2B"/>
                </a:solidFill>
              </a:rPr>
              <a:t>Goal 2 is individualized and measurable. </a:t>
            </a:r>
          </a:p>
          <a:p>
            <a:endParaRPr lang="en-US" b="1" dirty="0">
              <a:solidFill>
                <a:srgbClr val="042126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42126"/>
                </a:solidFill>
              </a:rPr>
              <a:t>Goal 1 does not appear individual to client’s desire &amp; cannot be measured for completion of the goal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1038F-98B1-9102-903D-BF6356E606A1}"/>
              </a:ext>
            </a:extLst>
          </p:cNvPr>
          <p:cNvCxnSpPr/>
          <p:nvPr/>
        </p:nvCxnSpPr>
        <p:spPr>
          <a:xfrm>
            <a:off x="3389745" y="1080655"/>
            <a:ext cx="28540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D2C1B8-E199-CC56-7747-01C4C42F006D}"/>
              </a:ext>
            </a:extLst>
          </p:cNvPr>
          <p:cNvCxnSpPr>
            <a:cxnSpLocks/>
          </p:cNvCxnSpPr>
          <p:nvPr/>
        </p:nvCxnSpPr>
        <p:spPr>
          <a:xfrm>
            <a:off x="291861" y="4132859"/>
            <a:ext cx="258064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967956-BE67-C7F5-98FC-0CCB4CE5F660}"/>
              </a:ext>
            </a:extLst>
          </p:cNvPr>
          <p:cNvCxnSpPr>
            <a:cxnSpLocks/>
          </p:cNvCxnSpPr>
          <p:nvPr/>
        </p:nvCxnSpPr>
        <p:spPr>
          <a:xfrm>
            <a:off x="291861" y="1624732"/>
            <a:ext cx="258064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 descr="Target">
            <a:extLst>
              <a:ext uri="{FF2B5EF4-FFF2-40B4-BE49-F238E27FC236}">
                <a16:creationId xmlns:a16="http://schemas.microsoft.com/office/drawing/2014/main" id="{5FDE7971-B04A-DF6D-A18C-78D13F759D34}"/>
              </a:ext>
            </a:extLst>
          </p:cNvPr>
          <p:cNvSpPr/>
          <p:nvPr/>
        </p:nvSpPr>
        <p:spPr>
          <a:xfrm>
            <a:off x="914288" y="229049"/>
            <a:ext cx="1202001" cy="1202001"/>
          </a:xfrm>
          <a:prstGeom prst="rect">
            <a:avLst/>
          </a:prstGeom>
          <a:blipFill>
            <a:blip r:embed="rId7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9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>
            <a:extLst>
              <a:ext uri="{FF2B5EF4-FFF2-40B4-BE49-F238E27FC236}">
                <a16:creationId xmlns:a16="http://schemas.microsoft.com/office/drawing/2014/main" id="{D5444B75-6531-23D0-3F62-BEAB23992999}"/>
              </a:ext>
            </a:extLst>
          </p:cNvPr>
          <p:cNvSpPr/>
          <p:nvPr/>
        </p:nvSpPr>
        <p:spPr>
          <a:xfrm>
            <a:off x="5617536" y="245044"/>
            <a:ext cx="6367912" cy="6367912"/>
          </a:xfrm>
          <a:prstGeom prst="diamond">
            <a:avLst/>
          </a:prstGeom>
          <a:gradFill>
            <a:gsLst>
              <a:gs pos="0">
                <a:srgbClr val="042126"/>
              </a:gs>
              <a:gs pos="56000">
                <a:srgbClr val="042126">
                  <a:alpha val="75000"/>
                </a:srgbClr>
              </a:gs>
              <a:gs pos="83000">
                <a:srgbClr val="042126"/>
              </a:gs>
              <a:gs pos="100000">
                <a:srgbClr val="042126"/>
              </a:gs>
            </a:gsLst>
            <a:lin ang="5400000" scaled="1"/>
          </a:gra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14284-18FE-BD87-D3C2-68831C20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822" y="841249"/>
            <a:ext cx="5163760" cy="5163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271DAE-CDBE-6763-70E0-F784F91672A9}"/>
              </a:ext>
            </a:extLst>
          </p:cNvPr>
          <p:cNvSpPr/>
          <p:nvPr/>
        </p:nvSpPr>
        <p:spPr>
          <a:xfrm>
            <a:off x="0" y="0"/>
            <a:ext cx="5288437" cy="6858000"/>
          </a:xfrm>
          <a:prstGeom prst="rect">
            <a:avLst/>
          </a:prstGeom>
          <a:gradFill>
            <a:gsLst>
              <a:gs pos="0">
                <a:srgbClr val="042126"/>
              </a:gs>
              <a:gs pos="50000">
                <a:srgbClr val="042126">
                  <a:alpha val="85000"/>
                </a:srgbClr>
              </a:gs>
              <a:gs pos="100000">
                <a:srgbClr val="042126"/>
              </a:gs>
            </a:gsLst>
            <a:lin ang="5400000" scaled="0"/>
          </a:gra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54E9C5A-170C-7291-712B-C0A7701D34A4}"/>
              </a:ext>
            </a:extLst>
          </p:cNvPr>
          <p:cNvSpPr txBox="1">
            <a:spLocks/>
          </p:cNvSpPr>
          <p:nvPr/>
        </p:nvSpPr>
        <p:spPr>
          <a:xfrm>
            <a:off x="786385" y="841249"/>
            <a:ext cx="3515244" cy="3523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+mj-lt"/>
                <a:cs typeface="+mj-cs"/>
              </a:rPr>
              <a:t>Integrated Progress Notes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BA515-7A6D-5FC0-EBAE-76701BCFA2D5}"/>
              </a:ext>
            </a:extLst>
          </p:cNvPr>
          <p:cNvSpPr txBox="1"/>
          <p:nvPr/>
        </p:nvSpPr>
        <p:spPr>
          <a:xfrm>
            <a:off x="786385" y="6151291"/>
            <a:ext cx="399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-Lee, D., Shulman, G.D., Fishman, M.J.,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8AEA35-6EF8-0EC2-01BF-9261CABF0207}"/>
              </a:ext>
            </a:extLst>
          </p:cNvPr>
          <p:cNvSpPr/>
          <p:nvPr/>
        </p:nvSpPr>
        <p:spPr>
          <a:xfrm>
            <a:off x="6074822" y="841249"/>
            <a:ext cx="2484716" cy="249584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Client progress over the past week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8FA1CA-AEF3-EAF7-93D6-54C53D9A7EAB}"/>
              </a:ext>
            </a:extLst>
          </p:cNvPr>
          <p:cNvSpPr/>
          <p:nvPr/>
        </p:nvSpPr>
        <p:spPr>
          <a:xfrm>
            <a:off x="8744439" y="3484336"/>
            <a:ext cx="2484716" cy="249584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Client centered measurable goals for the next week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42668F-3858-1F03-A416-21E316E354F1}"/>
              </a:ext>
            </a:extLst>
          </p:cNvPr>
          <p:cNvSpPr/>
          <p:nvPr/>
        </p:nvSpPr>
        <p:spPr>
          <a:xfrm>
            <a:off x="6096000" y="3484336"/>
            <a:ext cx="2484716" cy="249584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Does the client continue to meet criteria for current level of care?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071BEE-6D24-7CCE-B9E3-B15E3A1ECF91}"/>
              </a:ext>
            </a:extLst>
          </p:cNvPr>
          <p:cNvSpPr/>
          <p:nvPr/>
        </p:nvSpPr>
        <p:spPr>
          <a:xfrm>
            <a:off x="8744439" y="841249"/>
            <a:ext cx="2484716" cy="24958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Assessment of all 6 Dimensions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F1B8B7-34F8-71B3-596A-D494A4C1BEAE}"/>
              </a:ext>
            </a:extLst>
          </p:cNvPr>
          <p:cNvCxnSpPr/>
          <p:nvPr/>
        </p:nvCxnSpPr>
        <p:spPr>
          <a:xfrm>
            <a:off x="901069" y="3927550"/>
            <a:ext cx="28540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08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271DAE-CDBE-6763-70E0-F784F91672A9}"/>
              </a:ext>
            </a:extLst>
          </p:cNvPr>
          <p:cNvSpPr/>
          <p:nvPr/>
        </p:nvSpPr>
        <p:spPr>
          <a:xfrm>
            <a:off x="0" y="-1"/>
            <a:ext cx="4374037" cy="6858001"/>
          </a:xfrm>
          <a:prstGeom prst="rect">
            <a:avLst/>
          </a:prstGeom>
          <a:gradFill>
            <a:gsLst>
              <a:gs pos="0">
                <a:srgbClr val="042126"/>
              </a:gs>
              <a:gs pos="50000">
                <a:srgbClr val="042126">
                  <a:alpha val="81000"/>
                </a:srgbClr>
              </a:gs>
              <a:gs pos="100000">
                <a:srgbClr val="042126"/>
              </a:gs>
            </a:gsLst>
            <a:lin ang="5400000" scaled="0"/>
          </a:gra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F1B8B7-34F8-71B3-596A-D494A4C1BEAE}"/>
              </a:ext>
            </a:extLst>
          </p:cNvPr>
          <p:cNvCxnSpPr/>
          <p:nvPr/>
        </p:nvCxnSpPr>
        <p:spPr>
          <a:xfrm>
            <a:off x="901069" y="3927550"/>
            <a:ext cx="28540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C715EE0-3399-281A-F4D5-6BBA2BFC1328}"/>
              </a:ext>
            </a:extLst>
          </p:cNvPr>
          <p:cNvSpPr txBox="1">
            <a:spLocks/>
          </p:cNvSpPr>
          <p:nvPr/>
        </p:nvSpPr>
        <p:spPr>
          <a:xfrm>
            <a:off x="838200" y="1195697"/>
            <a:ext cx="3309594" cy="2914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+mj-lt"/>
                <a:cs typeface="+mj-cs"/>
              </a:rPr>
              <a:t>Treatment Plan Review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392CD-95B9-24CE-1803-A5402411779A}"/>
              </a:ext>
            </a:extLst>
          </p:cNvPr>
          <p:cNvSpPr txBox="1"/>
          <p:nvPr/>
        </p:nvSpPr>
        <p:spPr>
          <a:xfrm>
            <a:off x="461913" y="6072751"/>
            <a:ext cx="383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Mee-Lee, D., Shulman, G.D., Fishman, M.J.,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182FC-3607-87AE-8EDD-A29C1DACD625}"/>
              </a:ext>
            </a:extLst>
          </p:cNvPr>
          <p:cNvGrpSpPr/>
          <p:nvPr/>
        </p:nvGrpSpPr>
        <p:grpSpPr>
          <a:xfrm>
            <a:off x="5108162" y="953503"/>
            <a:ext cx="6449097" cy="1388272"/>
            <a:chOff x="3364992" y="2124"/>
            <a:chExt cx="3785616" cy="14022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B160079-F81B-0D36-42AE-DCE8266DCFF1}"/>
                </a:ext>
              </a:extLst>
            </p:cNvPr>
            <p:cNvSpPr/>
            <p:nvPr/>
          </p:nvSpPr>
          <p:spPr>
            <a:xfrm>
              <a:off x="3364992" y="2124"/>
              <a:ext cx="3785616" cy="140228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74ABB252-B26B-7A16-469F-3FA57914E535}"/>
                </a:ext>
              </a:extLst>
            </p:cNvPr>
            <p:cNvSpPr txBox="1"/>
            <p:nvPr/>
          </p:nvSpPr>
          <p:spPr>
            <a:xfrm>
              <a:off x="3433446" y="246763"/>
              <a:ext cx="3648708" cy="10891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Continued Service Criteria: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Does the client meet the current LOC requirements?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 (pg. 300 – 306 in ASAM manual)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BC75F2-0FE2-7E66-A720-662BF6811FA7}"/>
              </a:ext>
            </a:extLst>
          </p:cNvPr>
          <p:cNvGrpSpPr/>
          <p:nvPr/>
        </p:nvGrpSpPr>
        <p:grpSpPr>
          <a:xfrm>
            <a:off x="5108161" y="2882070"/>
            <a:ext cx="6449097" cy="1388271"/>
            <a:chOff x="3364992" y="1474525"/>
            <a:chExt cx="3785616" cy="14022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883288D-D15F-40DA-1603-7162C0B1858F}"/>
                </a:ext>
              </a:extLst>
            </p:cNvPr>
            <p:cNvSpPr/>
            <p:nvPr/>
          </p:nvSpPr>
          <p:spPr>
            <a:xfrm>
              <a:off x="3364992" y="1474525"/>
              <a:ext cx="3785616" cy="140228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BF0EA43F-B2CC-22D4-FD02-A0E29371F2E2}"/>
                </a:ext>
              </a:extLst>
            </p:cNvPr>
            <p:cNvSpPr txBox="1"/>
            <p:nvPr/>
          </p:nvSpPr>
          <p:spPr>
            <a:xfrm>
              <a:off x="3433446" y="1810351"/>
              <a:ext cx="3648708" cy="998005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Conducted at a specified time as noted in the original treatment plan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907406-B218-52A2-D238-7C1877C8E3BA}"/>
              </a:ext>
            </a:extLst>
          </p:cNvPr>
          <p:cNvGrpSpPr/>
          <p:nvPr/>
        </p:nvGrpSpPr>
        <p:grpSpPr>
          <a:xfrm>
            <a:off x="5108161" y="4810636"/>
            <a:ext cx="6449097" cy="1388272"/>
            <a:chOff x="3364992" y="3410712"/>
            <a:chExt cx="3785616" cy="938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36C86BB-CC53-F514-363E-8486D8E01ED3}"/>
                </a:ext>
              </a:extLst>
            </p:cNvPr>
            <p:cNvSpPr/>
            <p:nvPr/>
          </p:nvSpPr>
          <p:spPr>
            <a:xfrm>
              <a:off x="3364992" y="3410712"/>
              <a:ext cx="3785616" cy="9385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79BEB476-8610-B002-28A1-CB078A1A7098}"/>
                </a:ext>
              </a:extLst>
            </p:cNvPr>
            <p:cNvSpPr txBox="1"/>
            <p:nvPr/>
          </p:nvSpPr>
          <p:spPr>
            <a:xfrm>
              <a:off x="3433446" y="3585077"/>
              <a:ext cx="3648708" cy="6956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Includes monitoring of biomarkers and/or toxicology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26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66619-B775-EFFC-6DC1-27A983CA5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316" y="5656263"/>
            <a:ext cx="7450120" cy="587519"/>
          </a:xfrm>
        </p:spPr>
        <p:txBody>
          <a:bodyPr/>
          <a:lstStyle/>
          <a:p>
            <a:r>
              <a:rPr lang="en-US" dirty="0"/>
              <a:t>SUBMISSION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F66B4-72F7-5BA6-9DD2-31A20BE63B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PART 1 |  08/01/2023</a:t>
            </a:r>
          </a:p>
        </p:txBody>
      </p:sp>
    </p:spTree>
    <p:extLst>
      <p:ext uri="{BB962C8B-B14F-4D97-AF65-F5344CB8AC3E}">
        <p14:creationId xmlns:p14="http://schemas.microsoft.com/office/powerpoint/2010/main" val="1302338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7A9984-120F-A00E-89F5-DA3007FB02CA}"/>
              </a:ext>
            </a:extLst>
          </p:cNvPr>
          <p:cNvSpPr/>
          <p:nvPr/>
        </p:nvSpPr>
        <p:spPr>
          <a:xfrm>
            <a:off x="-45724" y="0"/>
            <a:ext cx="4374037" cy="6858000"/>
          </a:xfrm>
          <a:prstGeom prst="rect">
            <a:avLst/>
          </a:prstGeom>
          <a:gradFill>
            <a:gsLst>
              <a:gs pos="0">
                <a:srgbClr val="042126"/>
              </a:gs>
              <a:gs pos="50000">
                <a:srgbClr val="042126">
                  <a:alpha val="81000"/>
                </a:srgbClr>
              </a:gs>
              <a:gs pos="100000">
                <a:srgbClr val="042126"/>
              </a:gs>
            </a:gsLst>
            <a:lin ang="5400000" scaled="0"/>
          </a:gra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54E9C5A-170C-7291-712B-C0A7701D34A4}"/>
              </a:ext>
            </a:extLst>
          </p:cNvPr>
          <p:cNvSpPr txBox="1">
            <a:spLocks/>
          </p:cNvSpPr>
          <p:nvPr/>
        </p:nvSpPr>
        <p:spPr>
          <a:xfrm>
            <a:off x="383672" y="841249"/>
            <a:ext cx="3515244" cy="3523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Discharge | Transition Summary</a:t>
            </a:r>
            <a:endParaRPr lang="en-US" sz="4800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F1B8B7-34F8-71B3-596A-D494A4C1BEAE}"/>
              </a:ext>
            </a:extLst>
          </p:cNvPr>
          <p:cNvCxnSpPr/>
          <p:nvPr/>
        </p:nvCxnSpPr>
        <p:spPr>
          <a:xfrm>
            <a:off x="599412" y="3927550"/>
            <a:ext cx="28540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AFDB4D-277E-B1AC-B12B-7C33E17C3CA1}"/>
              </a:ext>
            </a:extLst>
          </p:cNvPr>
          <p:cNvSpPr txBox="1"/>
          <p:nvPr/>
        </p:nvSpPr>
        <p:spPr>
          <a:xfrm>
            <a:off x="206553" y="6027003"/>
            <a:ext cx="38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Mee-Lee, D., Shulman, G.D., Fishman, M.J.,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Gastfriend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D.R., Miller, M.M., et al.  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ASAM Criteria: Treatment Criteria for Addictive, Substance-Related, and Co-Occurring Conditions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</a:t>
            </a:r>
            <a:r>
              <a:rPr lang="en-US" sz="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edition. Carson City, NV: The Change Companies, 2013.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4AF6ED-9866-D182-46D1-684B443D3189}"/>
              </a:ext>
            </a:extLst>
          </p:cNvPr>
          <p:cNvSpPr/>
          <p:nvPr/>
        </p:nvSpPr>
        <p:spPr>
          <a:xfrm>
            <a:off x="4717637" y="331334"/>
            <a:ext cx="6764209" cy="247785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ED99EF-7C38-F018-9FA2-6941F4BCD821}"/>
              </a:ext>
            </a:extLst>
          </p:cNvPr>
          <p:cNvGrpSpPr/>
          <p:nvPr/>
        </p:nvGrpSpPr>
        <p:grpSpPr>
          <a:xfrm>
            <a:off x="5124725" y="668424"/>
            <a:ext cx="6683603" cy="2557639"/>
            <a:chOff x="-240626" y="1138325"/>
            <a:chExt cx="5248115" cy="2263980"/>
          </a:xfrm>
          <a:solidFill>
            <a:schemeClr val="bg1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2536A37-94A7-B6AA-FA5D-362EEBF60FAB}"/>
                </a:ext>
              </a:extLst>
            </p:cNvPr>
            <p:cNvSpPr/>
            <p:nvPr/>
          </p:nvSpPr>
          <p:spPr>
            <a:xfrm>
              <a:off x="-240626" y="1138325"/>
              <a:ext cx="5248115" cy="2263980"/>
            </a:xfrm>
            <a:prstGeom prst="roundRect">
              <a:avLst>
                <a:gd name="adj" fmla="val 10000"/>
              </a:avLst>
            </a:prstGeom>
            <a:grpFill/>
            <a:ln w="3810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: Rounded Corners 5">
              <a:extLst>
                <a:ext uri="{FF2B5EF4-FFF2-40B4-BE49-F238E27FC236}">
                  <a16:creationId xmlns:a16="http://schemas.microsoft.com/office/drawing/2014/main" id="{AE3787B7-9CCE-FAAE-FFB7-1E43A498FCC6}"/>
                </a:ext>
              </a:extLst>
            </p:cNvPr>
            <p:cNvSpPr txBox="1"/>
            <p:nvPr/>
          </p:nvSpPr>
          <p:spPr>
            <a:xfrm>
              <a:off x="-59549" y="1438881"/>
              <a:ext cx="4995732" cy="1689446"/>
            </a:xfrm>
            <a:prstGeom prst="rect">
              <a:avLst/>
            </a:prstGeom>
            <a:grpFill/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In the process of patient assessment, certain problems and priorities are identified; 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The treatment of which indicates admission to a particular level of care. </a:t>
              </a:r>
              <a:endParaRPr lang="en-US" sz="2400" kern="1200" dirty="0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E92ADD-55E2-2651-E1B0-06646A238219}"/>
              </a:ext>
            </a:extLst>
          </p:cNvPr>
          <p:cNvSpPr/>
          <p:nvPr/>
        </p:nvSpPr>
        <p:spPr>
          <a:xfrm>
            <a:off x="4717638" y="3702294"/>
            <a:ext cx="6509686" cy="2557640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3BDDB1-146C-3131-793B-F11CDCF72586}"/>
              </a:ext>
            </a:extLst>
          </p:cNvPr>
          <p:cNvGrpSpPr/>
          <p:nvPr/>
        </p:nvGrpSpPr>
        <p:grpSpPr>
          <a:xfrm>
            <a:off x="5155734" y="4039385"/>
            <a:ext cx="6561784" cy="2557639"/>
            <a:chOff x="5518937" y="790003"/>
            <a:chExt cx="4988544" cy="2861046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1604DF4-265E-7E42-E701-D6425FF512FA}"/>
                </a:ext>
              </a:extLst>
            </p:cNvPr>
            <p:cNvSpPr/>
            <p:nvPr/>
          </p:nvSpPr>
          <p:spPr>
            <a:xfrm>
              <a:off x="5518937" y="790003"/>
              <a:ext cx="4988544" cy="2861046"/>
            </a:xfrm>
            <a:prstGeom prst="roundRect">
              <a:avLst>
                <a:gd name="adj" fmla="val 10000"/>
              </a:avLst>
            </a:prstGeom>
            <a:grpFill/>
            <a:ln w="38100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: Rounded Corners 5">
              <a:extLst>
                <a:ext uri="{FF2B5EF4-FFF2-40B4-BE49-F238E27FC236}">
                  <a16:creationId xmlns:a16="http://schemas.microsoft.com/office/drawing/2014/main" id="{7DFE907E-9963-8235-7F7C-D856EA095A4E}"/>
                </a:ext>
              </a:extLst>
            </p:cNvPr>
            <p:cNvSpPr txBox="1"/>
            <p:nvPr/>
          </p:nvSpPr>
          <p:spPr>
            <a:xfrm>
              <a:off x="5670679" y="1228235"/>
              <a:ext cx="4741826" cy="2344108"/>
            </a:xfrm>
            <a:prstGeom prst="rect">
              <a:avLst/>
            </a:prstGeom>
            <a:grpFill/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The </a:t>
              </a:r>
              <a:r>
                <a:rPr lang="en-US" sz="2000" b="1" u="sng" kern="1200" dirty="0"/>
                <a:t>resolution</a:t>
              </a:r>
              <a:r>
                <a:rPr lang="en-US" sz="2000" b="1" kern="1200" dirty="0"/>
                <a:t> of those problems and priorities </a:t>
              </a:r>
              <a:r>
                <a:rPr lang="en-US" sz="2000" b="1" u="sng" kern="1200" dirty="0"/>
                <a:t>determines:</a:t>
              </a:r>
            </a:p>
            <a:p>
              <a:pPr marL="342900" lvl="0" indent="-342900" algn="l" defTabSz="8890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b="1" kern="1200" dirty="0"/>
                <a:t>when a patient can be transferred and treated at a different level of care, </a:t>
              </a:r>
            </a:p>
            <a:p>
              <a:pPr marL="342900" lvl="0" indent="-342900" algn="l" defTabSz="8890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b="1" kern="1200" dirty="0"/>
                <a:t>referred to a different type of treatment </a:t>
              </a:r>
            </a:p>
            <a:p>
              <a:pPr marL="342900" lvl="0" indent="-342900" algn="l" defTabSz="88900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b="1" kern="1200" dirty="0"/>
                <a:t>or discharged from treatment. (pg. 299)</a:t>
              </a:r>
              <a:endParaRPr lang="en-US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6367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491A8A-3A97-FAA3-6E88-F265BB4E7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315" y="5656263"/>
            <a:ext cx="7441931" cy="587519"/>
          </a:xfrm>
        </p:spPr>
        <p:txBody>
          <a:bodyPr/>
          <a:lstStyle/>
          <a:p>
            <a:r>
              <a:rPr lang="en-US" sz="4000" dirty="0"/>
              <a:t>ANG Provider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39207-C6FE-ACE1-8E30-86D471669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04273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41B809-60FA-0347-5F27-728BE6A69373}"/>
              </a:ext>
            </a:extLst>
          </p:cNvPr>
          <p:cNvSpPr/>
          <p:nvPr/>
        </p:nvSpPr>
        <p:spPr>
          <a:xfrm>
            <a:off x="9017318" y="0"/>
            <a:ext cx="3174682" cy="6858000"/>
          </a:xfrm>
          <a:prstGeom prst="rect">
            <a:avLst/>
          </a:prstGeom>
          <a:solidFill>
            <a:srgbClr val="0421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0033F5-C07A-4DE6-B6BB-A4951AD1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34654"/>
            <a:ext cx="5595521" cy="436093"/>
          </a:xfrm>
        </p:spPr>
        <p:txBody>
          <a:bodyPr/>
          <a:lstStyle/>
          <a:p>
            <a:r>
              <a:rPr lang="en-US" dirty="0">
                <a:solidFill>
                  <a:srgbClr val="042126"/>
                </a:solidFill>
              </a:rPr>
              <a:t>ANG Provider Portal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EFC6F-348D-41A2-AB40-DC0144833C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796" y="2230486"/>
            <a:ext cx="7006276" cy="399286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042126"/>
                </a:solidFill>
                <a:latin typeface="+mn-lt"/>
              </a:rPr>
              <a:t>Secure access to ANG Connect (Provider Portal) </a:t>
            </a:r>
          </a:p>
          <a:p>
            <a:pPr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042126"/>
                </a:solidFill>
                <a:latin typeface="+mn-lt"/>
              </a:rPr>
              <a:t>Provider will be able to access letters by Case/Request, Respond/Send messages To/From KEPRO </a:t>
            </a:r>
          </a:p>
          <a:p>
            <a:pPr>
              <a:spcAft>
                <a:spcPts val="600"/>
              </a:spcAft>
              <a:buClr>
                <a:srgbClr val="23CE1A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042126"/>
                </a:solidFill>
                <a:latin typeface="Open Sans"/>
              </a:rPr>
              <a:t>Receipt of a Kepro Case ID# to confirm Kepro has successfully received your submission.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000" b="0" dirty="0">
              <a:solidFill>
                <a:srgbClr val="37465E"/>
              </a:solidFill>
              <a:latin typeface="+mn-l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000" b="0" dirty="0">
              <a:solidFill>
                <a:srgbClr val="37465E"/>
              </a:solidFill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01C4FC-648F-4806-802A-E57A73869021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76300" y="1663988"/>
            <a:ext cx="6010632" cy="583354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042126"/>
                </a:solidFill>
                <a:latin typeface="+mj-lt"/>
                <a:ea typeface="Open Sans"/>
                <a:cs typeface="Open Sans"/>
              </a:rPr>
              <a:t>ANG Provider Portal allows for: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78430A8-D921-4FC4-B9A0-A3740F2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0663" y="6445147"/>
            <a:ext cx="784217" cy="294668"/>
          </a:xfrm>
        </p:spPr>
        <p:txBody>
          <a:bodyPr/>
          <a:lstStyle/>
          <a:p>
            <a:r>
              <a:rPr lang="en-US" b="1" dirty="0"/>
              <a:t>Page </a:t>
            </a:r>
            <a:fld id="{C6C8BDDB-1AA9-4CDC-80A0-B0BF343FFE1A}" type="slidenum">
              <a:rPr lang="en-US" b="1" smtClean="0"/>
              <a:pPr/>
              <a:t>22</a:t>
            </a:fld>
            <a:endParaRPr lang="en-US" b="1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2BD00E1-1A4F-4650-8409-F77FE581D324}"/>
              </a:ext>
            </a:extLst>
          </p:cNvPr>
          <p:cNvSpPr txBox="1">
            <a:spLocks/>
          </p:cNvSpPr>
          <p:nvPr/>
        </p:nvSpPr>
        <p:spPr>
          <a:xfrm>
            <a:off x="9811076" y="3632541"/>
            <a:ext cx="1486056" cy="294669"/>
          </a:xfrm>
          <a:prstGeom prst="rect">
            <a:avLst/>
          </a:prstGeom>
        </p:spPr>
        <p:txBody>
          <a:bodyPr vert="horz" lIns="0" tIns="45720" rIns="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None/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67CB38B-9D7A-967B-43C4-AE2A68F8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57" y="4375606"/>
            <a:ext cx="3719234" cy="2281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8A7C13-E144-85E8-6734-28D39AADE5B9}"/>
              </a:ext>
            </a:extLst>
          </p:cNvPr>
          <p:cNvCxnSpPr/>
          <p:nvPr/>
        </p:nvCxnSpPr>
        <p:spPr>
          <a:xfrm>
            <a:off x="9784825" y="3688486"/>
            <a:ext cx="1645013" cy="0"/>
          </a:xfrm>
          <a:prstGeom prst="line">
            <a:avLst/>
          </a:prstGeom>
          <a:ln>
            <a:solidFill>
              <a:srgbClr val="F2F2F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DE2598-35E1-ABB0-F33C-44959F5A3365}"/>
              </a:ext>
            </a:extLst>
          </p:cNvPr>
          <p:cNvSpPr txBox="1"/>
          <p:nvPr/>
        </p:nvSpPr>
        <p:spPr>
          <a:xfrm>
            <a:off x="9188530" y="884760"/>
            <a:ext cx="2855359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u="sng" dirty="0">
              <a:solidFill>
                <a:srgbClr val="EF8A45"/>
              </a:solidFill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400" b="1" u="sng" dirty="0">
                <a:solidFill>
                  <a:srgbClr val="2BBC2B"/>
                </a:solidFill>
                <a:latin typeface="+mj-lt"/>
              </a:rPr>
              <a:t>Training Website:</a:t>
            </a:r>
            <a:endParaRPr lang="en-US" sz="2000" b="1" dirty="0">
              <a:solidFill>
                <a:srgbClr val="2BBC2B"/>
              </a:solidFill>
              <a:latin typeface="+mn-lt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+mn-lt"/>
              </a:rPr>
              <a:t>For in-depth training on the new ANG Platform, please visit:</a:t>
            </a:r>
          </a:p>
          <a:p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1" dirty="0">
                <a:solidFill>
                  <a:srgbClr val="ACF2E5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mhcp.Kepro.com/training </a:t>
            </a:r>
            <a:endParaRPr lang="en-US" sz="1600" b="1" dirty="0">
              <a:solidFill>
                <a:srgbClr val="ACF2E5"/>
              </a:solidFill>
              <a:latin typeface="+mn-lt"/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+mn-lt"/>
              </a:rPr>
              <a:t> &gt;  ANG Provider Portal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sz="2000" b="1" u="sng" dirty="0">
              <a:solidFill>
                <a:srgbClr val="EF8A45"/>
              </a:solidFill>
              <a:latin typeface="+mj-lt"/>
            </a:endParaRPr>
          </a:p>
          <a:p>
            <a:pPr algn="ctr"/>
            <a:endParaRPr lang="en-US" sz="2000" b="1" u="sng" dirty="0">
              <a:solidFill>
                <a:srgbClr val="EF8A45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rgbClr val="2BBC2B"/>
                </a:solidFill>
                <a:latin typeface="+mj-lt"/>
              </a:rPr>
              <a:t>Training Video Link:</a:t>
            </a:r>
          </a:p>
          <a:p>
            <a:endParaRPr lang="en-US" sz="1600" b="1" dirty="0">
              <a:solidFill>
                <a:srgbClr val="70C2D4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rgbClr val="ACF2E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MHCP ANG Provider Portal </a:t>
            </a:r>
            <a:r>
              <a:rPr lang="en-US" sz="1600" b="1" dirty="0">
                <a:solidFill>
                  <a:srgbClr val="ACF2E5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Case Wizard Training Video</a:t>
            </a:r>
            <a:endParaRPr lang="en-US" sz="1600" b="1" dirty="0">
              <a:solidFill>
                <a:srgbClr val="ACF2E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2692B1-F5BD-93A5-155A-3B71E3FF2150}"/>
              </a:ext>
            </a:extLst>
          </p:cNvPr>
          <p:cNvSpPr/>
          <p:nvPr/>
        </p:nvSpPr>
        <p:spPr>
          <a:xfrm>
            <a:off x="9120322" y="541538"/>
            <a:ext cx="2974020" cy="529109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Presentation with media outline">
            <a:extLst>
              <a:ext uri="{FF2B5EF4-FFF2-40B4-BE49-F238E27FC236}">
                <a16:creationId xmlns:a16="http://schemas.microsoft.com/office/drawing/2014/main" id="{E30D80DC-FF11-D133-E097-5FB57BFDE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7444" y="3799560"/>
            <a:ext cx="659776" cy="659776"/>
          </a:xfrm>
          <a:prstGeom prst="rect">
            <a:avLst/>
          </a:prstGeom>
        </p:spPr>
      </p:pic>
      <p:pic>
        <p:nvPicPr>
          <p:cNvPr id="14" name="Graphic 13" descr="Internet outline">
            <a:extLst>
              <a:ext uri="{FF2B5EF4-FFF2-40B4-BE49-F238E27FC236}">
                <a16:creationId xmlns:a16="http://schemas.microsoft.com/office/drawing/2014/main" id="{304C2DBD-B6AD-9170-3414-BD44801C8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06849" y="619687"/>
            <a:ext cx="639318" cy="6393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D7315-5952-648D-29E4-80669427F45B}"/>
              </a:ext>
            </a:extLst>
          </p:cNvPr>
          <p:cNvCxnSpPr/>
          <p:nvPr/>
        </p:nvCxnSpPr>
        <p:spPr>
          <a:xfrm>
            <a:off x="876300" y="1360967"/>
            <a:ext cx="2568649" cy="0"/>
          </a:xfrm>
          <a:prstGeom prst="line">
            <a:avLst/>
          </a:prstGeom>
          <a:ln w="38100">
            <a:solidFill>
              <a:srgbClr val="23CE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4D328-3953-9288-CDA0-528321F18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4" y="6370338"/>
            <a:ext cx="1269559" cy="4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90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5F24113-C5A3-9935-9632-E017A9B65CB2}"/>
              </a:ext>
            </a:extLst>
          </p:cNvPr>
          <p:cNvSpPr/>
          <p:nvPr/>
        </p:nvSpPr>
        <p:spPr>
          <a:xfrm>
            <a:off x="6635283" y="4586014"/>
            <a:ext cx="1242944" cy="1242944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F043E7-9BB5-ACAA-875C-AF3A23699257}"/>
              </a:ext>
            </a:extLst>
          </p:cNvPr>
          <p:cNvSpPr/>
          <p:nvPr/>
        </p:nvSpPr>
        <p:spPr>
          <a:xfrm>
            <a:off x="6620734" y="2714920"/>
            <a:ext cx="1242944" cy="1242944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940CE-89B3-4149-640B-50ED58F7BA74}"/>
              </a:ext>
            </a:extLst>
          </p:cNvPr>
          <p:cNvSpPr/>
          <p:nvPr/>
        </p:nvSpPr>
        <p:spPr>
          <a:xfrm>
            <a:off x="6620734" y="870056"/>
            <a:ext cx="1242944" cy="1242944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CBFCC-E5ED-775D-A64F-81DC780D2520}"/>
              </a:ext>
            </a:extLst>
          </p:cNvPr>
          <p:cNvSpPr/>
          <p:nvPr/>
        </p:nvSpPr>
        <p:spPr>
          <a:xfrm>
            <a:off x="-1" y="0"/>
            <a:ext cx="6096001" cy="6857998"/>
          </a:xfrm>
          <a:prstGeom prst="rect">
            <a:avLst/>
          </a:prstGeom>
          <a:gradFill>
            <a:gsLst>
              <a:gs pos="0">
                <a:srgbClr val="042126"/>
              </a:gs>
              <a:gs pos="50000">
                <a:srgbClr val="042126">
                  <a:alpha val="73000"/>
                </a:srgbClr>
              </a:gs>
              <a:gs pos="100000">
                <a:srgbClr val="042126"/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23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7"/>
          </p:nvPr>
        </p:nvSpPr>
        <p:spPr>
          <a:xfrm>
            <a:off x="8081335" y="985377"/>
            <a:ext cx="3234365" cy="8651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b="1" dirty="0">
                <a:effectLst/>
                <a:latin typeface="Segoe UI" panose="020B0502040204020203" pitchFamily="34" charset="0"/>
              </a:rPr>
              <a:t>Email Kepro1115SUD@kepro.com </a:t>
            </a:r>
          </a:p>
          <a:p>
            <a:pPr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dirty="0">
                <a:effectLst/>
                <a:latin typeface="Segoe UI" panose="020B0502040204020203" pitchFamily="34" charset="0"/>
              </a:rPr>
              <a:t>Provider Reaches out to Kepro1115SUD@kepro.com with 1115 Approval Letter and NPI to obtain their registration number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6"/>
          </p:nvPr>
        </p:nvSpPr>
        <p:spPr>
          <a:xfrm>
            <a:off x="8081335" y="3092938"/>
            <a:ext cx="3725966" cy="802195"/>
          </a:xfrm>
        </p:spPr>
        <p:txBody>
          <a:bodyPr/>
          <a:lstStyle/>
          <a:p>
            <a:pPr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Select Atrezzo Login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8"/>
          </p:nvPr>
        </p:nvSpPr>
        <p:spPr>
          <a:xfrm>
            <a:off x="8110672" y="4808564"/>
            <a:ext cx="3234365" cy="1020394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Registered Provider:</a:t>
            </a:r>
          </a:p>
          <a:p>
            <a:pPr>
              <a:spcBef>
                <a:spcPts val="900"/>
              </a:spcBef>
              <a:buClr>
                <a:schemeClr val="accent2"/>
              </a:buClr>
              <a:defRPr/>
            </a:pPr>
            <a:r>
              <a:rPr lang="en-US" dirty="0">
                <a:effectLst/>
                <a:latin typeface="Segoe UI" panose="020B0502040204020203" pitchFamily="34" charset="0"/>
              </a:rPr>
              <a:t>Complete Registration and create username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D1AB4A-8DE0-408A-ADD2-9E16CE2D0803}"/>
              </a:ext>
            </a:extLst>
          </p:cNvPr>
          <p:cNvGrpSpPr/>
          <p:nvPr/>
        </p:nvGrpSpPr>
        <p:grpSpPr>
          <a:xfrm>
            <a:off x="6778732" y="2996409"/>
            <a:ext cx="887663" cy="865181"/>
            <a:chOff x="6175376" y="1501775"/>
            <a:chExt cx="382588" cy="384176"/>
          </a:xfrm>
        </p:grpSpPr>
        <p:sp>
          <p:nvSpPr>
            <p:cNvPr id="60" name="Freeform 383">
              <a:extLst>
                <a:ext uri="{FF2B5EF4-FFF2-40B4-BE49-F238E27FC236}">
                  <a16:creationId xmlns:a16="http://schemas.microsoft.com/office/drawing/2014/main" id="{5A7394F6-AAEC-4A4B-9C24-E335E4521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76" y="1501775"/>
              <a:ext cx="382588" cy="322263"/>
            </a:xfrm>
            <a:custGeom>
              <a:avLst/>
              <a:gdLst>
                <a:gd name="T0" fmla="*/ 136 w 248"/>
                <a:gd name="T1" fmla="*/ 208 h 208"/>
                <a:gd name="T2" fmla="*/ 16 w 248"/>
                <a:gd name="T3" fmla="*/ 208 h 208"/>
                <a:gd name="T4" fmla="*/ 0 w 248"/>
                <a:gd name="T5" fmla="*/ 192 h 208"/>
                <a:gd name="T6" fmla="*/ 0 w 248"/>
                <a:gd name="T7" fmla="*/ 16 h 208"/>
                <a:gd name="T8" fmla="*/ 16 w 248"/>
                <a:gd name="T9" fmla="*/ 0 h 208"/>
                <a:gd name="T10" fmla="*/ 232 w 248"/>
                <a:gd name="T11" fmla="*/ 0 h 208"/>
                <a:gd name="T12" fmla="*/ 248 w 248"/>
                <a:gd name="T13" fmla="*/ 16 h 208"/>
                <a:gd name="T14" fmla="*/ 248 w 248"/>
                <a:gd name="T15" fmla="*/ 192 h 208"/>
                <a:gd name="T16" fmla="*/ 232 w 248"/>
                <a:gd name="T17" fmla="*/ 208 h 208"/>
                <a:gd name="T18" fmla="*/ 224 w 248"/>
                <a:gd name="T1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08">
                  <a:moveTo>
                    <a:pt x="136" y="208"/>
                  </a:moveTo>
                  <a:cubicBezTo>
                    <a:pt x="16" y="208"/>
                    <a:pt x="16" y="208"/>
                    <a:pt x="16" y="208"/>
                  </a:cubicBezTo>
                  <a:cubicBezTo>
                    <a:pt x="7" y="208"/>
                    <a:pt x="0" y="201"/>
                    <a:pt x="0" y="19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41" y="0"/>
                    <a:pt x="248" y="7"/>
                    <a:pt x="248" y="16"/>
                  </a:cubicBezTo>
                  <a:cubicBezTo>
                    <a:pt x="248" y="192"/>
                    <a:pt x="248" y="192"/>
                    <a:pt x="248" y="192"/>
                  </a:cubicBezTo>
                  <a:cubicBezTo>
                    <a:pt x="248" y="201"/>
                    <a:pt x="241" y="208"/>
                    <a:pt x="232" y="208"/>
                  </a:cubicBezTo>
                  <a:cubicBezTo>
                    <a:pt x="224" y="208"/>
                    <a:pt x="224" y="208"/>
                    <a:pt x="224" y="208"/>
                  </a:cubicBezTo>
                </a:path>
              </a:pathLst>
            </a:custGeom>
            <a:noFill/>
            <a:ln w="38100" cap="sq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Line 384">
              <a:extLst>
                <a:ext uri="{FF2B5EF4-FFF2-40B4-BE49-F238E27FC236}">
                  <a16:creationId xmlns:a16="http://schemas.microsoft.com/office/drawing/2014/main" id="{739FEAFF-7295-4473-81EF-770DDB150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5376" y="1570038"/>
              <a:ext cx="382588" cy="0"/>
            </a:xfrm>
            <a:prstGeom prst="line">
              <a:avLst/>
            </a:pr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Oval 385">
              <a:extLst>
                <a:ext uri="{FF2B5EF4-FFF2-40B4-BE49-F238E27FC236}">
                  <a16:creationId xmlns:a16="http://schemas.microsoft.com/office/drawing/2014/main" id="{338EAEB2-F83A-4F99-BBED-DDA38621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9189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38100">
              <a:solidFill>
                <a:srgbClr val="0421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val 386">
              <a:extLst>
                <a:ext uri="{FF2B5EF4-FFF2-40B4-BE49-F238E27FC236}">
                  <a16:creationId xmlns:a16="http://schemas.microsoft.com/office/drawing/2014/main" id="{F76F0C22-BDB1-46F5-880B-43FE43774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939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38100">
              <a:solidFill>
                <a:srgbClr val="0421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Oval 387">
              <a:extLst>
                <a:ext uri="{FF2B5EF4-FFF2-40B4-BE49-F238E27FC236}">
                  <a16:creationId xmlns:a16="http://schemas.microsoft.com/office/drawing/2014/main" id="{FCAE3A51-212D-4B38-9FDF-045E1C4A3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1" y="1527175"/>
              <a:ext cx="19050" cy="17463"/>
            </a:xfrm>
            <a:prstGeom prst="ellipse">
              <a:avLst/>
            </a:prstGeom>
            <a:solidFill>
              <a:srgbClr val="53595F"/>
            </a:solidFill>
            <a:ln w="38100">
              <a:solidFill>
                <a:srgbClr val="0421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Rectangle 388">
              <a:extLst>
                <a:ext uri="{FF2B5EF4-FFF2-40B4-BE49-F238E27FC236}">
                  <a16:creationId xmlns:a16="http://schemas.microsoft.com/office/drawing/2014/main" id="{49D06BD9-9935-4089-A2F2-1128CA61C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1" y="1612900"/>
              <a:ext cx="222250" cy="38100"/>
            </a:xfrm>
            <a:prstGeom prst="rect">
              <a:avLst/>
            </a:pr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reeform 389">
              <a:extLst>
                <a:ext uri="{FF2B5EF4-FFF2-40B4-BE49-F238E27FC236}">
                  <a16:creationId xmlns:a16="http://schemas.microsoft.com/office/drawing/2014/main" id="{5B392019-1361-4E62-B17B-0588F2921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1687513"/>
              <a:ext cx="222250" cy="87313"/>
            </a:xfrm>
            <a:custGeom>
              <a:avLst/>
              <a:gdLst>
                <a:gd name="T0" fmla="*/ 54 w 140"/>
                <a:gd name="T1" fmla="*/ 55 h 55"/>
                <a:gd name="T2" fmla="*/ 0 w 140"/>
                <a:gd name="T3" fmla="*/ 55 h 55"/>
                <a:gd name="T4" fmla="*/ 0 w 140"/>
                <a:gd name="T5" fmla="*/ 0 h 55"/>
                <a:gd name="T6" fmla="*/ 140 w 140"/>
                <a:gd name="T7" fmla="*/ 0 h 55"/>
                <a:gd name="T8" fmla="*/ 140 w 140"/>
                <a:gd name="T9" fmla="*/ 4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55">
                  <a:moveTo>
                    <a:pt x="54" y="55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140" y="47"/>
                  </a:lnTo>
                </a:path>
              </a:pathLst>
            </a:custGeom>
            <a:noFill/>
            <a:ln w="38100" cap="sq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Line 390">
              <a:extLst>
                <a:ext uri="{FF2B5EF4-FFF2-40B4-BE49-F238E27FC236}">
                  <a16:creationId xmlns:a16="http://schemas.microsoft.com/office/drawing/2014/main" id="{C5CFF37A-680B-476A-8140-F98E90505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1889" y="1687513"/>
              <a:ext cx="49213" cy="0"/>
            </a:xfrm>
            <a:prstGeom prst="line">
              <a:avLst/>
            </a:pr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Line 391">
              <a:extLst>
                <a:ext uri="{FF2B5EF4-FFF2-40B4-BE49-F238E27FC236}">
                  <a16:creationId xmlns:a16="http://schemas.microsoft.com/office/drawing/2014/main" id="{D0E08E24-8151-4F2B-A091-4A910AE04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1889" y="1612900"/>
              <a:ext cx="49213" cy="0"/>
            </a:xfrm>
            <a:prstGeom prst="line">
              <a:avLst/>
            </a:pr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392">
              <a:extLst>
                <a:ext uri="{FF2B5EF4-FFF2-40B4-BE49-F238E27FC236}">
                  <a16:creationId xmlns:a16="http://schemas.microsoft.com/office/drawing/2014/main" id="{542AF242-396B-49D8-B48F-279287FC6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6" y="1719263"/>
              <a:ext cx="111125" cy="166688"/>
            </a:xfrm>
            <a:custGeom>
              <a:avLst/>
              <a:gdLst>
                <a:gd name="T0" fmla="*/ 0 w 70"/>
                <a:gd name="T1" fmla="*/ 0 h 105"/>
                <a:gd name="T2" fmla="*/ 0 w 70"/>
                <a:gd name="T3" fmla="*/ 86 h 105"/>
                <a:gd name="T4" fmla="*/ 23 w 70"/>
                <a:gd name="T5" fmla="*/ 66 h 105"/>
                <a:gd name="T6" fmla="*/ 47 w 70"/>
                <a:gd name="T7" fmla="*/ 105 h 105"/>
                <a:gd name="T8" fmla="*/ 66 w 70"/>
                <a:gd name="T9" fmla="*/ 94 h 105"/>
                <a:gd name="T10" fmla="*/ 43 w 70"/>
                <a:gd name="T11" fmla="*/ 54 h 105"/>
                <a:gd name="T12" fmla="*/ 70 w 70"/>
                <a:gd name="T13" fmla="*/ 47 h 105"/>
                <a:gd name="T14" fmla="*/ 0 w 70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05">
                  <a:moveTo>
                    <a:pt x="0" y="0"/>
                  </a:moveTo>
                  <a:lnTo>
                    <a:pt x="0" y="86"/>
                  </a:lnTo>
                  <a:lnTo>
                    <a:pt x="23" y="66"/>
                  </a:lnTo>
                  <a:lnTo>
                    <a:pt x="47" y="105"/>
                  </a:lnTo>
                  <a:lnTo>
                    <a:pt x="66" y="94"/>
                  </a:lnTo>
                  <a:lnTo>
                    <a:pt x="43" y="54"/>
                  </a:lnTo>
                  <a:lnTo>
                    <a:pt x="70" y="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A3DF7-D581-4C5A-9150-66E7090953A5}"/>
              </a:ext>
            </a:extLst>
          </p:cNvPr>
          <p:cNvGrpSpPr/>
          <p:nvPr/>
        </p:nvGrpSpPr>
        <p:grpSpPr>
          <a:xfrm>
            <a:off x="6950025" y="1182009"/>
            <a:ext cx="511099" cy="865177"/>
            <a:chOff x="2046288" y="5019676"/>
            <a:chExt cx="215900" cy="384175"/>
          </a:xfrm>
        </p:grpSpPr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id="{694FDDEE-F6C2-44F6-9D73-3B86998A1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638" y="5056188"/>
              <a:ext cx="209550" cy="347663"/>
            </a:xfrm>
            <a:custGeom>
              <a:avLst/>
              <a:gdLst>
                <a:gd name="T0" fmla="*/ 32 w 136"/>
                <a:gd name="T1" fmla="*/ 224 h 224"/>
                <a:gd name="T2" fmla="*/ 32 w 136"/>
                <a:gd name="T3" fmla="*/ 216 h 224"/>
                <a:gd name="T4" fmla="*/ 11 w 136"/>
                <a:gd name="T5" fmla="*/ 180 h 224"/>
                <a:gd name="T6" fmla="*/ 0 w 136"/>
                <a:gd name="T7" fmla="*/ 138 h 224"/>
                <a:gd name="T8" fmla="*/ 0 w 136"/>
                <a:gd name="T9" fmla="*/ 86 h 224"/>
                <a:gd name="T10" fmla="*/ 6 w 136"/>
                <a:gd name="T11" fmla="*/ 80 h 224"/>
                <a:gd name="T12" fmla="*/ 6 w 136"/>
                <a:gd name="T13" fmla="*/ 80 h 224"/>
                <a:gd name="T14" fmla="*/ 28 w 136"/>
                <a:gd name="T15" fmla="*/ 102 h 224"/>
                <a:gd name="T16" fmla="*/ 28 w 136"/>
                <a:gd name="T17" fmla="*/ 136 h 224"/>
                <a:gd name="T18" fmla="*/ 28 w 136"/>
                <a:gd name="T19" fmla="*/ 14 h 224"/>
                <a:gd name="T20" fmla="*/ 42 w 136"/>
                <a:gd name="T21" fmla="*/ 0 h 224"/>
                <a:gd name="T22" fmla="*/ 42 w 136"/>
                <a:gd name="T23" fmla="*/ 0 h 224"/>
                <a:gd name="T24" fmla="*/ 56 w 136"/>
                <a:gd name="T25" fmla="*/ 14 h 224"/>
                <a:gd name="T26" fmla="*/ 56 w 136"/>
                <a:gd name="T27" fmla="*/ 104 h 224"/>
                <a:gd name="T28" fmla="*/ 56 w 136"/>
                <a:gd name="T29" fmla="*/ 78 h 224"/>
                <a:gd name="T30" fmla="*/ 70 w 136"/>
                <a:gd name="T31" fmla="*/ 64 h 224"/>
                <a:gd name="T32" fmla="*/ 70 w 136"/>
                <a:gd name="T33" fmla="*/ 64 h 224"/>
                <a:gd name="T34" fmla="*/ 84 w 136"/>
                <a:gd name="T35" fmla="*/ 78 h 224"/>
                <a:gd name="T36" fmla="*/ 84 w 136"/>
                <a:gd name="T37" fmla="*/ 104 h 224"/>
                <a:gd name="T38" fmla="*/ 84 w 136"/>
                <a:gd name="T39" fmla="*/ 86 h 224"/>
                <a:gd name="T40" fmla="*/ 98 w 136"/>
                <a:gd name="T41" fmla="*/ 72 h 224"/>
                <a:gd name="T42" fmla="*/ 98 w 136"/>
                <a:gd name="T43" fmla="*/ 72 h 224"/>
                <a:gd name="T44" fmla="*/ 112 w 136"/>
                <a:gd name="T45" fmla="*/ 86 h 224"/>
                <a:gd name="T46" fmla="*/ 112 w 136"/>
                <a:gd name="T47" fmla="*/ 108 h 224"/>
                <a:gd name="T48" fmla="*/ 112 w 136"/>
                <a:gd name="T49" fmla="*/ 96 h 224"/>
                <a:gd name="T50" fmla="*/ 124 w 136"/>
                <a:gd name="T51" fmla="*/ 84 h 224"/>
                <a:gd name="T52" fmla="*/ 124 w 136"/>
                <a:gd name="T53" fmla="*/ 84 h 224"/>
                <a:gd name="T54" fmla="*/ 136 w 136"/>
                <a:gd name="T55" fmla="*/ 96 h 224"/>
                <a:gd name="T56" fmla="*/ 136 w 136"/>
                <a:gd name="T57" fmla="*/ 138 h 224"/>
                <a:gd name="T58" fmla="*/ 125 w 136"/>
                <a:gd name="T59" fmla="*/ 196 h 224"/>
                <a:gd name="T60" fmla="*/ 116 w 136"/>
                <a:gd name="T61" fmla="*/ 216 h 224"/>
                <a:gd name="T62" fmla="*/ 116 w 136"/>
                <a:gd name="T6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224">
                  <a:moveTo>
                    <a:pt x="32" y="224"/>
                  </a:moveTo>
                  <a:cubicBezTo>
                    <a:pt x="32" y="216"/>
                    <a:pt x="32" y="216"/>
                    <a:pt x="32" y="216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4" y="167"/>
                    <a:pt x="0" y="153"/>
                    <a:pt x="0" y="138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3"/>
                    <a:pt x="3" y="80"/>
                    <a:pt x="6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18" y="80"/>
                    <a:pt x="28" y="90"/>
                    <a:pt x="28" y="10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7"/>
                    <a:pt x="35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7"/>
                    <a:pt x="56" y="1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1"/>
                    <a:pt x="63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8" y="64"/>
                    <a:pt x="84" y="71"/>
                    <a:pt x="84" y="78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84" y="79"/>
                    <a:pt x="91" y="72"/>
                    <a:pt x="98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106" y="72"/>
                    <a:pt x="112" y="79"/>
                    <a:pt x="112" y="86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2" y="108"/>
                    <a:pt x="112" y="100"/>
                    <a:pt x="112" y="96"/>
                  </a:cubicBezTo>
                  <a:cubicBezTo>
                    <a:pt x="112" y="90"/>
                    <a:pt x="118" y="84"/>
                    <a:pt x="124" y="84"/>
                  </a:cubicBezTo>
                  <a:cubicBezTo>
                    <a:pt x="124" y="84"/>
                    <a:pt x="124" y="84"/>
                    <a:pt x="124" y="84"/>
                  </a:cubicBezTo>
                  <a:cubicBezTo>
                    <a:pt x="131" y="84"/>
                    <a:pt x="136" y="90"/>
                    <a:pt x="136" y="96"/>
                  </a:cubicBezTo>
                  <a:cubicBezTo>
                    <a:pt x="136" y="138"/>
                    <a:pt x="136" y="138"/>
                    <a:pt x="136" y="138"/>
                  </a:cubicBezTo>
                  <a:cubicBezTo>
                    <a:pt x="136" y="158"/>
                    <a:pt x="132" y="178"/>
                    <a:pt x="125" y="19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16" y="224"/>
                    <a:pt x="116" y="224"/>
                    <a:pt x="116" y="224"/>
                  </a:cubicBez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421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56">
              <a:extLst>
                <a:ext uri="{FF2B5EF4-FFF2-40B4-BE49-F238E27FC236}">
                  <a16:creationId xmlns:a16="http://schemas.microsoft.com/office/drawing/2014/main" id="{2B400BC2-71CD-4447-AC70-2EB8EBF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8" y="5019676"/>
              <a:ext cx="142875" cy="104775"/>
            </a:xfrm>
            <a:custGeom>
              <a:avLst/>
              <a:gdLst>
                <a:gd name="T0" fmla="*/ 87 w 92"/>
                <a:gd name="T1" fmla="*/ 68 h 68"/>
                <a:gd name="T2" fmla="*/ 92 w 92"/>
                <a:gd name="T3" fmla="*/ 46 h 68"/>
                <a:gd name="T4" fmla="*/ 46 w 92"/>
                <a:gd name="T5" fmla="*/ 0 h 68"/>
                <a:gd name="T6" fmla="*/ 0 w 92"/>
                <a:gd name="T7" fmla="*/ 46 h 68"/>
                <a:gd name="T8" fmla="*/ 6 w 92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68">
                  <a:moveTo>
                    <a:pt x="87" y="68"/>
                  </a:moveTo>
                  <a:cubicBezTo>
                    <a:pt x="90" y="62"/>
                    <a:pt x="92" y="54"/>
                    <a:pt x="92" y="46"/>
                  </a:cubicBezTo>
                  <a:cubicBezTo>
                    <a:pt x="92" y="21"/>
                    <a:pt x="72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54"/>
                    <a:pt x="2" y="62"/>
                    <a:pt x="6" y="68"/>
                  </a:cubicBez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42126"/>
                </a:solidFill>
                <a:latin typeface="Calibri" panose="020F050202020403020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7F0B3F3-4F9C-4F95-ABAD-B718DEFBFB82}"/>
              </a:ext>
            </a:extLst>
          </p:cNvPr>
          <p:cNvGrpSpPr/>
          <p:nvPr/>
        </p:nvGrpSpPr>
        <p:grpSpPr>
          <a:xfrm>
            <a:off x="6867728" y="4796468"/>
            <a:ext cx="798667" cy="801982"/>
            <a:chOff x="4079876" y="782638"/>
            <a:chExt cx="382587" cy="384175"/>
          </a:xfrm>
        </p:grpSpPr>
        <p:sp>
          <p:nvSpPr>
            <p:cNvPr id="74" name="Freeform 589">
              <a:extLst>
                <a:ext uri="{FF2B5EF4-FFF2-40B4-BE49-F238E27FC236}">
                  <a16:creationId xmlns:a16="http://schemas.microsoft.com/office/drawing/2014/main" id="{628552FB-E3AE-4AF9-ADF8-774EC900B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782638"/>
              <a:ext cx="322263" cy="292100"/>
            </a:xfrm>
            <a:custGeom>
              <a:avLst/>
              <a:gdLst>
                <a:gd name="T0" fmla="*/ 208 w 208"/>
                <a:gd name="T1" fmla="*/ 104 h 188"/>
                <a:gd name="T2" fmla="*/ 208 w 208"/>
                <a:gd name="T3" fmla="*/ 69 h 188"/>
                <a:gd name="T4" fmla="*/ 205 w 208"/>
                <a:gd name="T5" fmla="*/ 60 h 188"/>
                <a:gd name="T6" fmla="*/ 148 w 208"/>
                <a:gd name="T7" fmla="*/ 3 h 188"/>
                <a:gd name="T8" fmla="*/ 139 w 208"/>
                <a:gd name="T9" fmla="*/ 0 h 188"/>
                <a:gd name="T10" fmla="*/ 4 w 208"/>
                <a:gd name="T11" fmla="*/ 0 h 188"/>
                <a:gd name="T12" fmla="*/ 0 w 208"/>
                <a:gd name="T13" fmla="*/ 4 h 188"/>
                <a:gd name="T14" fmla="*/ 0 w 208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8">
                  <a:moveTo>
                    <a:pt x="208" y="104"/>
                  </a:moveTo>
                  <a:cubicBezTo>
                    <a:pt x="208" y="69"/>
                    <a:pt x="208" y="69"/>
                    <a:pt x="208" y="69"/>
                  </a:cubicBezTo>
                  <a:cubicBezTo>
                    <a:pt x="208" y="66"/>
                    <a:pt x="207" y="63"/>
                    <a:pt x="205" y="60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45" y="1"/>
                    <a:pt x="142" y="0"/>
                    <a:pt x="13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8"/>
                    <a:pt x="0" y="188"/>
                    <a:pt x="0" y="188"/>
                  </a:cubicBez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590">
              <a:extLst>
                <a:ext uri="{FF2B5EF4-FFF2-40B4-BE49-F238E27FC236}">
                  <a16:creationId xmlns:a16="http://schemas.microsoft.com/office/drawing/2014/main" id="{AF1CFD2D-8626-4DD5-AC78-B42FDFBEF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126" y="857250"/>
              <a:ext cx="100013" cy="30163"/>
            </a:xfrm>
            <a:custGeom>
              <a:avLst/>
              <a:gdLst>
                <a:gd name="T0" fmla="*/ 64 w 64"/>
                <a:gd name="T1" fmla="*/ 20 h 20"/>
                <a:gd name="T2" fmla="*/ 8 w 64"/>
                <a:gd name="T3" fmla="*/ 20 h 20"/>
                <a:gd name="T4" fmla="*/ 0 w 64"/>
                <a:gd name="T5" fmla="*/ 12 h 20"/>
                <a:gd name="T6" fmla="*/ 0 w 64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0">
                  <a:moveTo>
                    <a:pt x="64" y="2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4" y="20"/>
                    <a:pt x="0" y="16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591">
              <a:extLst>
                <a:ext uri="{FF2B5EF4-FFF2-40B4-BE49-F238E27FC236}">
                  <a16:creationId xmlns:a16="http://schemas.microsoft.com/office/drawing/2014/main" id="{A8B93DE5-59B9-4C41-96AA-ED35E291A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944563"/>
              <a:ext cx="203200" cy="222250"/>
            </a:xfrm>
            <a:custGeom>
              <a:avLst/>
              <a:gdLst>
                <a:gd name="T0" fmla="*/ 0 w 128"/>
                <a:gd name="T1" fmla="*/ 0 h 140"/>
                <a:gd name="T2" fmla="*/ 128 w 128"/>
                <a:gd name="T3" fmla="*/ 0 h 140"/>
                <a:gd name="T4" fmla="*/ 128 w 128"/>
                <a:gd name="T5" fmla="*/ 140 h 140"/>
                <a:gd name="T6" fmla="*/ 35 w 128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0">
                  <a:moveTo>
                    <a:pt x="0" y="0"/>
                  </a:moveTo>
                  <a:lnTo>
                    <a:pt x="128" y="0"/>
                  </a:lnTo>
                  <a:lnTo>
                    <a:pt x="128" y="140"/>
                  </a:lnTo>
                  <a:lnTo>
                    <a:pt x="35" y="140"/>
                  </a:ln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592">
              <a:extLst>
                <a:ext uri="{FF2B5EF4-FFF2-40B4-BE49-F238E27FC236}">
                  <a16:creationId xmlns:a16="http://schemas.microsoft.com/office/drawing/2014/main" id="{DEAA28DF-5208-49B9-AA33-7B61160A0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993775"/>
              <a:ext cx="142875" cy="61913"/>
            </a:xfrm>
            <a:custGeom>
              <a:avLst/>
              <a:gdLst>
                <a:gd name="T0" fmla="*/ 90 w 90"/>
                <a:gd name="T1" fmla="*/ 0 h 39"/>
                <a:gd name="T2" fmla="*/ 19 w 90"/>
                <a:gd name="T3" fmla="*/ 39 h 39"/>
                <a:gd name="T4" fmla="*/ 0 w 90"/>
                <a:gd name="T5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39">
                  <a:moveTo>
                    <a:pt x="90" y="0"/>
                  </a:moveTo>
                  <a:lnTo>
                    <a:pt x="19" y="39"/>
                  </a:lnTo>
                  <a:lnTo>
                    <a:pt x="0" y="27"/>
                  </a:ln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593">
              <a:extLst>
                <a:ext uri="{FF2B5EF4-FFF2-40B4-BE49-F238E27FC236}">
                  <a16:creationId xmlns:a16="http://schemas.microsoft.com/office/drawing/2014/main" id="{76D4A89B-64BD-453D-8EB0-D4A42E38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576" y="942975"/>
              <a:ext cx="173038" cy="200025"/>
            </a:xfrm>
            <a:custGeom>
              <a:avLst/>
              <a:gdLst>
                <a:gd name="T0" fmla="*/ 112 w 112"/>
                <a:gd name="T1" fmla="*/ 129 h 129"/>
                <a:gd name="T2" fmla="*/ 112 w 112"/>
                <a:gd name="T3" fmla="*/ 121 h 129"/>
                <a:gd name="T4" fmla="*/ 100 w 112"/>
                <a:gd name="T5" fmla="*/ 109 h 129"/>
                <a:gd name="T6" fmla="*/ 80 w 112"/>
                <a:gd name="T7" fmla="*/ 109 h 129"/>
                <a:gd name="T8" fmla="*/ 72 w 112"/>
                <a:gd name="T9" fmla="*/ 101 h 129"/>
                <a:gd name="T10" fmla="*/ 72 w 112"/>
                <a:gd name="T11" fmla="*/ 96 h 129"/>
                <a:gd name="T12" fmla="*/ 84 w 112"/>
                <a:gd name="T13" fmla="*/ 59 h 129"/>
                <a:gd name="T14" fmla="*/ 92 w 112"/>
                <a:gd name="T15" fmla="*/ 37 h 129"/>
                <a:gd name="T16" fmla="*/ 57 w 112"/>
                <a:gd name="T17" fmla="*/ 1 h 129"/>
                <a:gd name="T18" fmla="*/ 20 w 112"/>
                <a:gd name="T19" fmla="*/ 37 h 129"/>
                <a:gd name="T20" fmla="*/ 28 w 112"/>
                <a:gd name="T21" fmla="*/ 59 h 129"/>
                <a:gd name="T22" fmla="*/ 40 w 112"/>
                <a:gd name="T23" fmla="*/ 94 h 129"/>
                <a:gd name="T24" fmla="*/ 40 w 112"/>
                <a:gd name="T25" fmla="*/ 101 h 129"/>
                <a:gd name="T26" fmla="*/ 32 w 112"/>
                <a:gd name="T27" fmla="*/ 109 h 129"/>
                <a:gd name="T28" fmla="*/ 12 w 112"/>
                <a:gd name="T29" fmla="*/ 109 h 129"/>
                <a:gd name="T30" fmla="*/ 0 w 112"/>
                <a:gd name="T31" fmla="*/ 121 h 129"/>
                <a:gd name="T32" fmla="*/ 0 w 112"/>
                <a:gd name="T3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29">
                  <a:moveTo>
                    <a:pt x="112" y="129"/>
                  </a:moveTo>
                  <a:cubicBezTo>
                    <a:pt x="112" y="121"/>
                    <a:pt x="112" y="121"/>
                    <a:pt x="112" y="121"/>
                  </a:cubicBezTo>
                  <a:cubicBezTo>
                    <a:pt x="112" y="114"/>
                    <a:pt x="107" y="109"/>
                    <a:pt x="100" y="109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76" y="109"/>
                    <a:pt x="72" y="105"/>
                    <a:pt x="72" y="101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2" y="83"/>
                    <a:pt x="76" y="70"/>
                    <a:pt x="84" y="59"/>
                  </a:cubicBezTo>
                  <a:cubicBezTo>
                    <a:pt x="89" y="53"/>
                    <a:pt x="92" y="45"/>
                    <a:pt x="92" y="37"/>
                  </a:cubicBezTo>
                  <a:cubicBezTo>
                    <a:pt x="92" y="18"/>
                    <a:pt x="76" y="2"/>
                    <a:pt x="57" y="1"/>
                  </a:cubicBezTo>
                  <a:cubicBezTo>
                    <a:pt x="37" y="0"/>
                    <a:pt x="20" y="17"/>
                    <a:pt x="20" y="37"/>
                  </a:cubicBezTo>
                  <a:cubicBezTo>
                    <a:pt x="20" y="45"/>
                    <a:pt x="23" y="53"/>
                    <a:pt x="28" y="59"/>
                  </a:cubicBezTo>
                  <a:cubicBezTo>
                    <a:pt x="35" y="69"/>
                    <a:pt x="40" y="81"/>
                    <a:pt x="40" y="94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0" y="105"/>
                    <a:pt x="37" y="109"/>
                    <a:pt x="3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6" y="109"/>
                    <a:pt x="0" y="114"/>
                    <a:pt x="0" y="121"/>
                  </a:cubicBezTo>
                  <a:cubicBezTo>
                    <a:pt x="0" y="129"/>
                    <a:pt x="0" y="129"/>
                    <a:pt x="0" y="129"/>
                  </a:cubicBezTo>
                </a:path>
              </a:pathLst>
            </a:cu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Line 594">
              <a:extLst>
                <a:ext uri="{FF2B5EF4-FFF2-40B4-BE49-F238E27FC236}">
                  <a16:creationId xmlns:a16="http://schemas.microsoft.com/office/drawing/2014/main" id="{FE808BCE-0C21-4848-86E0-9E783A620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1001" y="1111250"/>
              <a:ext cx="25400" cy="0"/>
            </a:xfrm>
            <a:prstGeom prst="line">
              <a:avLst/>
            </a:pr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Line 595">
              <a:extLst>
                <a:ext uri="{FF2B5EF4-FFF2-40B4-BE49-F238E27FC236}">
                  <a16:creationId xmlns:a16="http://schemas.microsoft.com/office/drawing/2014/main" id="{29B0B5EC-DD84-408D-A777-83D56FCF1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8926" y="1166813"/>
              <a:ext cx="160338" cy="0"/>
            </a:xfrm>
            <a:prstGeom prst="line">
              <a:avLst/>
            </a:prstGeom>
            <a:noFill/>
            <a:ln w="38100" cap="rnd">
              <a:solidFill>
                <a:srgbClr val="0421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5852" y="1614598"/>
            <a:ext cx="5255348" cy="1054900"/>
          </a:xfrm>
        </p:spPr>
        <p:txBody>
          <a:bodyPr/>
          <a:lstStyle/>
          <a:p>
            <a:r>
              <a:rPr lang="en-US" sz="3600" dirty="0"/>
              <a:t>Accessing ANG (Atrezzo) </a:t>
            </a:r>
            <a:br>
              <a:rPr lang="en-US" sz="3600" dirty="0"/>
            </a:br>
            <a:r>
              <a:rPr lang="en-US" sz="3600" dirty="0"/>
              <a:t>Provider Portal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FB729-E7DB-4FFE-BBA1-ADC28E154B25}"/>
              </a:ext>
            </a:extLst>
          </p:cNvPr>
          <p:cNvSpPr txBox="1"/>
          <p:nvPr/>
        </p:nvSpPr>
        <p:spPr>
          <a:xfrm>
            <a:off x="621508" y="3338606"/>
            <a:ext cx="434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4CCA8"/>
                </a:solidFill>
              </a:rPr>
              <a:t>Website: </a:t>
            </a:r>
            <a:r>
              <a:rPr lang="en-US" b="1" dirty="0">
                <a:solidFill>
                  <a:srgbClr val="D4CCA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https://portal.Kepro.com</a:t>
            </a:r>
            <a:endParaRPr lang="en-US" b="1" dirty="0">
              <a:solidFill>
                <a:srgbClr val="D4CCA8"/>
              </a:solidFill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CF1FF7AD-BA9B-4CF0-93F8-FF91D64D0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038" y="4137746"/>
            <a:ext cx="2038350" cy="12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05E608-BDD2-BDB0-1A7B-94936AAB8199}"/>
              </a:ext>
            </a:extLst>
          </p:cNvPr>
          <p:cNvCxnSpPr/>
          <p:nvPr/>
        </p:nvCxnSpPr>
        <p:spPr>
          <a:xfrm>
            <a:off x="621508" y="2996409"/>
            <a:ext cx="2838471" cy="0"/>
          </a:xfrm>
          <a:prstGeom prst="line">
            <a:avLst/>
          </a:prstGeom>
          <a:ln w="38100">
            <a:solidFill>
              <a:srgbClr val="F2EC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27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30416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634" y="1362378"/>
            <a:ext cx="2503503" cy="1470924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0" i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After logging in from the  home screen, click on “Create Case”.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Training    |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6A072-327E-4681-AFC7-908824BAF71D}"/>
              </a:ext>
            </a:extLst>
          </p:cNvPr>
          <p:cNvSpPr/>
          <p:nvPr/>
        </p:nvSpPr>
        <p:spPr>
          <a:xfrm>
            <a:off x="6345735" y="2261415"/>
            <a:ext cx="1150374" cy="98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E5ACE-38BD-440C-B71E-8FB4FE974B61}"/>
              </a:ext>
            </a:extLst>
          </p:cNvPr>
          <p:cNvSpPr/>
          <p:nvPr/>
        </p:nvSpPr>
        <p:spPr>
          <a:xfrm>
            <a:off x="6286742" y="2369570"/>
            <a:ext cx="1229032" cy="15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11592" y="1015437"/>
            <a:ext cx="7327833" cy="838641"/>
          </a:xfrm>
          <a:solidFill>
            <a:schemeClr val="bg1"/>
          </a:solidFill>
        </p:spPr>
        <p:txBody>
          <a:bodyPr/>
          <a:lstStyle/>
          <a:p>
            <a:pPr eaLnBrk="1" hangingPunct="1">
              <a:buNone/>
            </a:pPr>
            <a:r>
              <a:rPr lang="en-US" sz="2000" dirty="0"/>
              <a:t>Successful Completion of setup/login directs user to the Home Page</a:t>
            </a:r>
          </a:p>
        </p:txBody>
      </p:sp>
      <p:pic>
        <p:nvPicPr>
          <p:cNvPr id="20" name="Graphic 19" descr="Badge 1 with solid fill">
            <a:extLst>
              <a:ext uri="{FF2B5EF4-FFF2-40B4-BE49-F238E27FC236}">
                <a16:creationId xmlns:a16="http://schemas.microsoft.com/office/drawing/2014/main" id="{DF044D3A-7121-44A6-A19A-B69042463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326" y="279494"/>
            <a:ext cx="914400" cy="91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D69448-7E18-4B22-A04B-4A9802712EE6}"/>
              </a:ext>
            </a:extLst>
          </p:cNvPr>
          <p:cNvSpPr/>
          <p:nvPr/>
        </p:nvSpPr>
        <p:spPr>
          <a:xfrm>
            <a:off x="6247413" y="2248879"/>
            <a:ext cx="1248696" cy="244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4B6FD-F1F1-7068-5E67-480474F6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554" y="2012187"/>
            <a:ext cx="9040812" cy="4265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42E5C1-36BF-DB31-8ECD-6295BA169901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592" y="356381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8857" y="1653941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Create Case Wizard</a:t>
            </a:r>
          </a:p>
          <a:p>
            <a:pPr marL="0" indent="0">
              <a:buNone/>
            </a:pPr>
            <a:endParaRPr lang="en-US" sz="2000" cap="all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    |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311592" y="1015437"/>
            <a:ext cx="7856517" cy="838641"/>
          </a:xfrm>
          <a:solidFill>
            <a:srgbClr val="F2F2F2"/>
          </a:solidFill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Create a Case Wizard shows each section as a Step. The required information will be indicated by a red asterisk (</a:t>
            </a:r>
            <a:r>
              <a:rPr lang="en-US" sz="1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6" name="Graphic 5" descr="Badge with solid fill">
            <a:extLst>
              <a:ext uri="{FF2B5EF4-FFF2-40B4-BE49-F238E27FC236}">
                <a16:creationId xmlns:a16="http://schemas.microsoft.com/office/drawing/2014/main" id="{68249213-9E46-4CFE-AABB-BFA8F336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142" y="636175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72500A-49FB-4578-9947-225D602647E3}"/>
              </a:ext>
            </a:extLst>
          </p:cNvPr>
          <p:cNvSpPr/>
          <p:nvPr/>
        </p:nvSpPr>
        <p:spPr>
          <a:xfrm>
            <a:off x="2951099" y="2248208"/>
            <a:ext cx="1281556" cy="509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49866-D995-D9A3-613C-97E7FEF95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63"/>
          <a:stretch/>
        </p:blipFill>
        <p:spPr>
          <a:xfrm>
            <a:off x="3232840" y="2087254"/>
            <a:ext cx="8174941" cy="3927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BA7520-47E1-E547-2F0F-157C234AFCF1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00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54044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968656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cap="all" dirty="0">
                <a:solidFill>
                  <a:schemeClr val="bg1"/>
                </a:solidFill>
              </a:rPr>
              <a:t>Case Parameters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2068" y="1326328"/>
            <a:ext cx="2649008" cy="3943361"/>
          </a:xfrm>
          <a:noFill/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Type: “UM”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Contract: “Minnesota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Request Type: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Inpatient: LOC 3.7WM or 3.2WM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Outpatient includes Residential Services: LOCs 3.5, 3.3, 3.1, 2.1, and 1.0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“Go To Consumer Information” to continue.</a:t>
            </a:r>
          </a:p>
          <a:p>
            <a:pPr eaLnBrk="1" hangingPunct="1">
              <a:buNone/>
            </a:pP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FB3712F1-5B81-4DE1-A8A1-B24C1B594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729" y="54256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7BF416-3D10-4560-A23A-E5922B912741}"/>
              </a:ext>
            </a:extLst>
          </p:cNvPr>
          <p:cNvSpPr/>
          <p:nvPr/>
        </p:nvSpPr>
        <p:spPr>
          <a:xfrm>
            <a:off x="3178206" y="1927674"/>
            <a:ext cx="1229032" cy="468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ED14F-213A-2720-4D7B-73FF76453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473" y="1291682"/>
            <a:ext cx="8752090" cy="4714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Arrow: Up 11" descr="Step 1&#10;">
            <a:extLst>
              <a:ext uri="{FF2B5EF4-FFF2-40B4-BE49-F238E27FC236}">
                <a16:creationId xmlns:a16="http://schemas.microsoft.com/office/drawing/2014/main" id="{01466548-C6A5-BBDE-6EC7-244399747941}"/>
              </a:ext>
            </a:extLst>
          </p:cNvPr>
          <p:cNvSpPr/>
          <p:nvPr/>
        </p:nvSpPr>
        <p:spPr>
          <a:xfrm>
            <a:off x="4539802" y="4082603"/>
            <a:ext cx="953539" cy="108182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567BC-AEC1-65C3-474E-42004903ED67}"/>
              </a:ext>
            </a:extLst>
          </p:cNvPr>
          <p:cNvSpPr txBox="1"/>
          <p:nvPr/>
        </p:nvSpPr>
        <p:spPr>
          <a:xfrm>
            <a:off x="4698839" y="4521452"/>
            <a:ext cx="63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 </a:t>
            </a:r>
            <a:r>
              <a:rPr lang="en-US" dirty="0"/>
              <a:t>     1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F6A89BA8-B5AF-698B-FA19-FB48C5D1D2D8}"/>
              </a:ext>
            </a:extLst>
          </p:cNvPr>
          <p:cNvSpPr/>
          <p:nvPr/>
        </p:nvSpPr>
        <p:spPr>
          <a:xfrm>
            <a:off x="7508383" y="3322749"/>
            <a:ext cx="1017028" cy="87681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346B5-8FBD-4247-6979-240DBC011BF5}"/>
              </a:ext>
            </a:extLst>
          </p:cNvPr>
          <p:cNvSpPr txBox="1"/>
          <p:nvPr/>
        </p:nvSpPr>
        <p:spPr>
          <a:xfrm>
            <a:off x="7630004" y="3603699"/>
            <a:ext cx="127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Step 2</a:t>
            </a:r>
            <a:endParaRPr lang="en-US" dirty="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10847481-FFDB-6809-3AF2-207AAA0BE588}"/>
              </a:ext>
            </a:extLst>
          </p:cNvPr>
          <p:cNvSpPr/>
          <p:nvPr/>
        </p:nvSpPr>
        <p:spPr>
          <a:xfrm>
            <a:off x="8578321" y="5145445"/>
            <a:ext cx="953539" cy="84174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239451-CD2B-98AF-FA59-19240EA8FD4B}"/>
              </a:ext>
            </a:extLst>
          </p:cNvPr>
          <p:cNvSpPr txBox="1"/>
          <p:nvPr/>
        </p:nvSpPr>
        <p:spPr>
          <a:xfrm>
            <a:off x="8750487" y="5269689"/>
            <a:ext cx="63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Step </a:t>
            </a:r>
            <a:r>
              <a:rPr lang="en-US" dirty="0"/>
              <a:t>    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664731-2DFF-76A7-74DA-947391C76022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81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16829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Consumer information</a:t>
            </a:r>
          </a:p>
          <a:p>
            <a:pPr marL="0" indent="0" algn="ctr">
              <a:buNone/>
            </a:pPr>
            <a:endParaRPr lang="en-US" sz="2000" cap="al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cap="all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2259" y="2093865"/>
            <a:ext cx="2396971" cy="1989248"/>
          </a:xfrm>
          <a:noFill/>
        </p:spPr>
        <p:txBody>
          <a:bodyPr/>
          <a:lstStyle/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Search members by: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MN Member ID 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Last Name &amp; DOB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Click “Search to continue”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 descr="Badge 4 with solid fill">
            <a:extLst>
              <a:ext uri="{FF2B5EF4-FFF2-40B4-BE49-F238E27FC236}">
                <a16:creationId xmlns:a16="http://schemas.microsoft.com/office/drawing/2014/main" id="{F9AEC3B3-148E-40F7-ACF0-15D2E9D9F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174" y="273199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CD1805-E18A-7C0F-AB98-103E88536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40"/>
          <a:stretch/>
        </p:blipFill>
        <p:spPr>
          <a:xfrm>
            <a:off x="3057524" y="1260133"/>
            <a:ext cx="8618145" cy="3743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3BAB18-17D3-7486-24BC-11B057D20DA7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01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55630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Consumer information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63548" y="1923061"/>
            <a:ext cx="2473341" cy="2103600"/>
          </a:xfrm>
          <a:noFill/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member information.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Choose” to continue.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5 with solid fill">
            <a:extLst>
              <a:ext uri="{FF2B5EF4-FFF2-40B4-BE49-F238E27FC236}">
                <a16:creationId xmlns:a16="http://schemas.microsoft.com/office/drawing/2014/main" id="{87F2D45B-E918-41E6-8B76-12AEA4B0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174" y="235099"/>
            <a:ext cx="914400" cy="91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C1413-6178-D921-54DD-DE3D9F2FB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81" y="1765109"/>
            <a:ext cx="8429519" cy="4165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36BA9E-DFA4-A721-BEFB-9F9C519835A7}"/>
              </a:ext>
            </a:extLst>
          </p:cNvPr>
          <p:cNvSpPr txBox="1"/>
          <p:nvPr/>
        </p:nvSpPr>
        <p:spPr>
          <a:xfrm>
            <a:off x="3253984" y="1013392"/>
            <a:ext cx="8153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46980"/>
                </a:solidFill>
              </a:rPr>
              <a:t>The members demographic information will display.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F451A-BB26-71C6-7D28-5C51FD200FA9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02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88389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Consumer information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87305" y="1923061"/>
            <a:ext cx="2473341" cy="2022119"/>
          </a:xfrm>
          <a:noFill/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 cases submitted for this member will be displayed.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“Create Case” to continue.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Badge 6 with solid fill">
            <a:extLst>
              <a:ext uri="{FF2B5EF4-FFF2-40B4-BE49-F238E27FC236}">
                <a16:creationId xmlns:a16="http://schemas.microsoft.com/office/drawing/2014/main" id="{958724EF-CB83-4673-9561-61E2750EB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174" y="232073"/>
            <a:ext cx="914400" cy="91440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451AEE-95B9-7106-A833-8D1BE95A6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9" t="14585" r="8252" b="5085"/>
          <a:stretch/>
        </p:blipFill>
        <p:spPr>
          <a:xfrm>
            <a:off x="3128173" y="1187599"/>
            <a:ext cx="8537200" cy="4622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EA42D6-D5BC-44CA-2820-CF0D97C55759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873166-A0AB-513A-8080-C9CDF39A8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3745" y="4365903"/>
            <a:ext cx="2447637" cy="521093"/>
          </a:xfrm>
        </p:spPr>
        <p:txBody>
          <a:bodyPr/>
          <a:lstStyle/>
          <a:p>
            <a:r>
              <a:rPr lang="en-US" sz="2000" dirty="0"/>
              <a:t>Required Documentation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A2824-6C7B-9E35-6F3F-43EE392F2C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7310" y="4369214"/>
            <a:ext cx="3020289" cy="923221"/>
          </a:xfrm>
        </p:spPr>
        <p:txBody>
          <a:bodyPr/>
          <a:lstStyle/>
          <a:p>
            <a:r>
              <a:rPr lang="en-US" sz="2000" dirty="0"/>
              <a:t>Utilization Management (UM) Workflow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D944F8-3B19-795F-7E01-8B74836C0D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83781" y="4375843"/>
            <a:ext cx="2447637" cy="1235074"/>
          </a:xfrm>
        </p:spPr>
        <p:txBody>
          <a:bodyPr/>
          <a:lstStyle/>
          <a:p>
            <a:r>
              <a:rPr lang="en-US" sz="2000" dirty="0"/>
              <a:t>Provider Portal Assistance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3C0C214-4F87-61B5-8A32-CEDBBFE7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21" name="Online Image Placeholder 20">
            <a:extLst>
              <a:ext uri="{FF2B5EF4-FFF2-40B4-BE49-F238E27FC236}">
                <a16:creationId xmlns:a16="http://schemas.microsoft.com/office/drawing/2014/main" id="{3F981B48-F1D5-21E9-7817-1B964D42CF74}"/>
              </a:ext>
            </a:extLst>
          </p:cNvPr>
          <p:cNvPicPr>
            <a:picLocks noGrp="1" noChangeAspect="1"/>
          </p:cNvPicPr>
          <p:nvPr>
            <p:ph type="clipArt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5880" y="2305715"/>
            <a:ext cx="1163070" cy="1163070"/>
          </a:xfrm>
          <a:prstGeom prst="rect">
            <a:avLst/>
          </a:prstGeom>
        </p:spPr>
      </p:pic>
      <p:pic>
        <p:nvPicPr>
          <p:cNvPr id="22" name="Online Image Placeholder 21">
            <a:extLst>
              <a:ext uri="{FF2B5EF4-FFF2-40B4-BE49-F238E27FC236}">
                <a16:creationId xmlns:a16="http://schemas.microsoft.com/office/drawing/2014/main" id="{9930D6A4-7E16-69B2-CA49-D28258E29EE4}"/>
              </a:ext>
            </a:extLst>
          </p:cNvPr>
          <p:cNvPicPr>
            <a:picLocks noGrp="1" noChangeAspect="1"/>
          </p:cNvPicPr>
          <p:nvPr>
            <p:ph type="clipArt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3134" y="2367501"/>
            <a:ext cx="1163069" cy="1163069"/>
          </a:xfrm>
          <a:prstGeom prst="rect">
            <a:avLst/>
          </a:prstGeom>
        </p:spPr>
      </p:pic>
      <p:pic>
        <p:nvPicPr>
          <p:cNvPr id="23" name="Online Image Placeholder 22">
            <a:extLst>
              <a:ext uri="{FF2B5EF4-FFF2-40B4-BE49-F238E27FC236}">
                <a16:creationId xmlns:a16="http://schemas.microsoft.com/office/drawing/2014/main" id="{6DD724FF-FC96-8961-BD22-EAE3CA78BDC5}"/>
              </a:ext>
            </a:extLst>
          </p:cNvPr>
          <p:cNvPicPr>
            <a:picLocks noGrp="1" noChangeAspect="1"/>
          </p:cNvPicPr>
          <p:nvPr>
            <p:ph type="clipArt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061" y="2331497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8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63984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CREATE CASE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1120" y="1744122"/>
            <a:ext cx="2473341" cy="2891251"/>
          </a:xfrm>
          <a:noFill/>
        </p:spPr>
        <p:txBody>
          <a:bodyPr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Notification prompt displays: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“Once you cli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Case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your changes will be saved and the case will be created; BUT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WILL NOT be submitted”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116D9-7CAC-6245-B1F0-36C9F37D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50"/>
          <a:stretch/>
        </p:blipFill>
        <p:spPr>
          <a:xfrm>
            <a:off x="3026222" y="1678333"/>
            <a:ext cx="8974658" cy="3368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57897F-4FA5-BD25-D695-45E29C268572}"/>
              </a:ext>
            </a:extLst>
          </p:cNvPr>
          <p:cNvSpPr txBox="1"/>
          <p:nvPr/>
        </p:nvSpPr>
        <p:spPr>
          <a:xfrm>
            <a:off x="3253984" y="1013392"/>
            <a:ext cx="8153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46980"/>
                </a:solidFill>
              </a:rPr>
              <a:t>Disclaimer</a:t>
            </a:r>
          </a:p>
          <a:p>
            <a:endParaRPr lang="en-US" dirty="0"/>
          </a:p>
        </p:txBody>
      </p:sp>
      <p:pic>
        <p:nvPicPr>
          <p:cNvPr id="12" name="Graphic 11" descr="Badge 7 with solid fill">
            <a:extLst>
              <a:ext uri="{FF2B5EF4-FFF2-40B4-BE49-F238E27FC236}">
                <a16:creationId xmlns:a16="http://schemas.microsoft.com/office/drawing/2014/main" id="{BEC5ACCD-0652-CF27-B9D4-06C5BE6E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174" y="183730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73EB9-B607-B221-8340-6BA4B27EF4D8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06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63984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Additional providers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4347" y="1881430"/>
            <a:ext cx="2473341" cy="2891251"/>
          </a:xfrm>
          <a:noFill/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Entering the attending physician is not necessary for 1115 SUD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the Servicing Provider by clicking on “Update”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8 with solid fill">
            <a:extLst>
              <a:ext uri="{FF2B5EF4-FFF2-40B4-BE49-F238E27FC236}">
                <a16:creationId xmlns:a16="http://schemas.microsoft.com/office/drawing/2014/main" id="{76B0C195-8461-4E59-8984-B16117565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174" y="184543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56F01-4522-0861-03FC-E5D4FB507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623"/>
          <a:stretch/>
        </p:blipFill>
        <p:spPr>
          <a:xfrm>
            <a:off x="3253984" y="1753102"/>
            <a:ext cx="8562325" cy="3346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3E50F3-FD17-1B5B-FC7F-D763F8F80B10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05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54205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ADDITIONAL PROVIDERS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3" y="6525013"/>
            <a:ext cx="784217" cy="294668"/>
          </a:xfrm>
        </p:spPr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86775" y="6452588"/>
            <a:ext cx="2812367" cy="405411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73724" y="1863128"/>
            <a:ext cx="2473341" cy="2835621"/>
          </a:xfrm>
          <a:noFill/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registered as a facility, search using “Facility”.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registered as a provider, search using “Provider”.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Badge 9 with solid fill">
            <a:extLst>
              <a:ext uri="{FF2B5EF4-FFF2-40B4-BE49-F238E27FC236}">
                <a16:creationId xmlns:a16="http://schemas.microsoft.com/office/drawing/2014/main" id="{CD0519F0-EC30-4156-B200-947ECAA0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174" y="273199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889805-8B45-3063-4BA8-188D283C6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10"/>
          <a:stretch/>
        </p:blipFill>
        <p:spPr>
          <a:xfrm>
            <a:off x="3119682" y="1326871"/>
            <a:ext cx="8288101" cy="3740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186C53-C09C-D8A2-CC5B-9193E4AB1BE7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28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7492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Fips code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1120" y="1744122"/>
            <a:ext cx="2473341" cy="1985905"/>
          </a:xfrm>
          <a:noFill/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Verify provider information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lick on “Go to service details” to continue.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796" y="255197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09143-D563-41F8-7A5A-A65A2B297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81" y="1609913"/>
            <a:ext cx="8183829" cy="4059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0DA9CB-CD06-112B-4812-3E6C5113002D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16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95744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Service details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78CE0-DD3D-470D-AA36-3B76EA60058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1120" y="1744122"/>
            <a:ext cx="2473341" cy="2455355"/>
          </a:xfrm>
          <a:noFill/>
        </p:spPr>
        <p:txBody>
          <a:bodyPr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of Service: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Optional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Type: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 IP or SUD OP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lick on “Go to Diagnosis” to continue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873" y="255196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9A367C4-027C-486D-B886-1B86C2F0427A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86296" y="5309502"/>
            <a:chExt cx="1000125" cy="77152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6FC4E2-B10E-4CC8-B404-6B9DB20ABF12}"/>
                </a:ext>
              </a:extLst>
            </p:cNvPr>
            <p:cNvSpPr/>
            <p:nvPr/>
          </p:nvSpPr>
          <p:spPr>
            <a:xfrm>
              <a:off x="586296" y="5309502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985DFE-0628-4A9D-8A29-FCBD0E90B43A}"/>
                </a:ext>
              </a:extLst>
            </p:cNvPr>
            <p:cNvSpPr txBox="1"/>
            <p:nvPr/>
          </p:nvSpPr>
          <p:spPr>
            <a:xfrm>
              <a:off x="586296" y="5369191"/>
              <a:ext cx="10001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spc="-100" dirty="0">
                  <a:solidFill>
                    <a:srgbClr val="37465E"/>
                  </a:solidFill>
                </a:rPr>
                <a:t>11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E45506-82E2-DFD6-C913-5CF7CD5B1EED}"/>
              </a:ext>
            </a:extLst>
          </p:cNvPr>
          <p:cNvGrpSpPr/>
          <p:nvPr/>
        </p:nvGrpSpPr>
        <p:grpSpPr>
          <a:xfrm>
            <a:off x="3060825" y="1821655"/>
            <a:ext cx="9131174" cy="3651866"/>
            <a:chOff x="3060825" y="1821655"/>
            <a:chExt cx="8579999" cy="2801333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9D9762F-7723-E003-D065-A978B79E9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0825" y="1821655"/>
              <a:ext cx="8579999" cy="28013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3E5DF42-EBE9-FF19-B94E-F33AC06097A7}"/>
                </a:ext>
              </a:extLst>
            </p:cNvPr>
            <p:cNvSpPr/>
            <p:nvPr/>
          </p:nvSpPr>
          <p:spPr>
            <a:xfrm>
              <a:off x="8582685" y="3259248"/>
              <a:ext cx="1059256" cy="4707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1D00FA2-3E86-B7C3-AC4E-56AB55DEE19F}"/>
              </a:ext>
            </a:extLst>
          </p:cNvPr>
          <p:cNvSpPr/>
          <p:nvPr/>
        </p:nvSpPr>
        <p:spPr>
          <a:xfrm>
            <a:off x="4787900" y="2882900"/>
            <a:ext cx="1911270" cy="8588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/>
              <a:t>SUD IP- Substance Abuse– IP Hospital</a:t>
            </a:r>
          </a:p>
          <a:p>
            <a:pPr algn="ctr"/>
            <a:endParaRPr lang="en-US" sz="9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/>
              <a:t>SUD OP- Substance Abuse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8829DE-F946-1140-F90B-E3676C4C259B}"/>
              </a:ext>
            </a:extLst>
          </p:cNvPr>
          <p:cNvSpPr/>
          <p:nvPr/>
        </p:nvSpPr>
        <p:spPr>
          <a:xfrm>
            <a:off x="6359485" y="3979435"/>
            <a:ext cx="2127290" cy="122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Service Type seen will vary based on the Request Type (Inpatient or Outpatient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F3863A-F8A4-3AC6-0DE0-C5514E3634C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699170" y="3312305"/>
            <a:ext cx="396364" cy="6902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CE9B61E-1DF4-D481-2450-D2D4E7EAE4CA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7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25138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diagnosis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B47E1-4752-470D-8201-2022BAD833C0}"/>
              </a:ext>
            </a:extLst>
          </p:cNvPr>
          <p:cNvSpPr/>
          <p:nvPr/>
        </p:nvSpPr>
        <p:spPr>
          <a:xfrm>
            <a:off x="3168681" y="2052944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ABB1AB-2ABD-48FF-BA8D-F61FDEA30C9C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6B9E7F2-B158-4725-AB51-22AD357855A8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2D1703-0E22-4F72-8C1A-9E69E35DAC57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12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0A8B96-3F5D-99B8-372C-3E0924C84721}"/>
              </a:ext>
            </a:extLst>
          </p:cNvPr>
          <p:cNvSpPr txBox="1"/>
          <p:nvPr/>
        </p:nvSpPr>
        <p:spPr>
          <a:xfrm>
            <a:off x="0" y="1498600"/>
            <a:ext cx="267598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 Type: “ICD 10” from the drop down,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 the diagnosis code to search.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 the correct code from the drop down,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lick “Go to Requests” to continue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32FB49-FB77-47D0-22B4-145AB2258DCB}"/>
              </a:ext>
            </a:extLst>
          </p:cNvPr>
          <p:cNvGrpSpPr/>
          <p:nvPr/>
        </p:nvGrpSpPr>
        <p:grpSpPr>
          <a:xfrm>
            <a:off x="3015557" y="1589279"/>
            <a:ext cx="9050553" cy="3672858"/>
            <a:chOff x="3015558" y="1589280"/>
            <a:chExt cx="8883764" cy="2955560"/>
          </a:xfrm>
        </p:grpSpPr>
        <p:pic>
          <p:nvPicPr>
            <p:cNvPr id="2" name="Picture 1" descr="Graphical user interface, Word&#10;&#10;Description automatically generated">
              <a:extLst>
                <a:ext uri="{FF2B5EF4-FFF2-40B4-BE49-F238E27FC236}">
                  <a16:creationId xmlns:a16="http://schemas.microsoft.com/office/drawing/2014/main" id="{5A63FAC7-4D5C-ADB6-2E0E-19C44DE3E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5558" y="1589280"/>
              <a:ext cx="8883764" cy="29555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FAB5737-71A3-9BFF-0B07-BAB805DE8093}"/>
                </a:ext>
              </a:extLst>
            </p:cNvPr>
            <p:cNvSpPr/>
            <p:nvPr/>
          </p:nvSpPr>
          <p:spPr>
            <a:xfrm>
              <a:off x="10791730" y="3648547"/>
              <a:ext cx="1004934" cy="34403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19072-E57F-9006-C8DD-5DBED4B9BABA}"/>
              </a:ext>
            </a:extLst>
          </p:cNvPr>
          <p:cNvSpPr/>
          <p:nvPr/>
        </p:nvSpPr>
        <p:spPr>
          <a:xfrm>
            <a:off x="4250028" y="3087463"/>
            <a:ext cx="2230513" cy="1060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Select SUD Diagnoses/Mental Health Diagnoses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9290B1-C85B-642A-5DE7-79D3DB38882E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08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66BBFC-BE60-4CDC-3969-FD0D817A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29" y="1279678"/>
            <a:ext cx="9044908" cy="37302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33164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020172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requests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-77044" y="1465982"/>
            <a:ext cx="2683697" cy="312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Request Type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Admission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beginning treatment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Concurrent= client is currently receiving treatment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notification date and time will display.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“Go to Procedures” to continue.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74E643-8FF7-4E51-BCA6-0810622524BD}"/>
              </a:ext>
            </a:extLst>
          </p:cNvPr>
          <p:cNvGrpSpPr/>
          <p:nvPr/>
        </p:nvGrpSpPr>
        <p:grpSpPr>
          <a:xfrm>
            <a:off x="824311" y="159207"/>
            <a:ext cx="1000125" cy="771525"/>
            <a:chOff x="595821" y="5366870"/>
            <a:chExt cx="1000125" cy="77152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EE569B-2CFF-475C-A3AC-0B45DB2806C2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452E3E-28A4-45AB-9426-E8234EB77BC4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13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29A8E590-CA11-F981-9BB6-587454873EC7}"/>
              </a:ext>
            </a:extLst>
          </p:cNvPr>
          <p:cNvSpPr/>
          <p:nvPr/>
        </p:nvSpPr>
        <p:spPr>
          <a:xfrm>
            <a:off x="5422542" y="2857368"/>
            <a:ext cx="3545322" cy="688064"/>
          </a:xfrm>
          <a:prstGeom prst="borderCallout1">
            <a:avLst>
              <a:gd name="adj1" fmla="val -72039"/>
              <a:gd name="adj2" fmla="val -4785"/>
              <a:gd name="adj3" fmla="val 49342"/>
              <a:gd name="adj4" fmla="val -4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FIPS Code field is not required for 1115 SUD submissions, leave blank and continue.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2ED066-6DD7-191F-49B8-4B39ED9CED12}"/>
              </a:ext>
            </a:extLst>
          </p:cNvPr>
          <p:cNvSpPr/>
          <p:nvPr/>
        </p:nvSpPr>
        <p:spPr>
          <a:xfrm>
            <a:off x="10766738" y="2421228"/>
            <a:ext cx="1159099" cy="5537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1DCA9-748E-C938-57BC-B1F1296780CF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17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385785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requests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0" y="1264379"/>
            <a:ext cx="2726682" cy="3504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the procedure code in search bar: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be the CPT Code billed to DHS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with your billing person if unsure on what code to use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the correct code from the drop-down.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Monthly Records Request Letter contains code required for each client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691F29-1D3F-48C6-A836-98C95C71D9BE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13DDFC5-3396-4B3F-9B68-7569E7B82DB0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A2E1B9-93F7-4FD7-A58B-EAE6129A83D2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14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1BC1352-A159-049A-8D17-731143601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03" y="1346932"/>
            <a:ext cx="8903633" cy="3020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6FC5B0-03D6-7CDE-65DD-51A3F9E96CDB}"/>
              </a:ext>
            </a:extLst>
          </p:cNvPr>
          <p:cNvSpPr/>
          <p:nvPr/>
        </p:nvSpPr>
        <p:spPr>
          <a:xfrm>
            <a:off x="4533900" y="2565400"/>
            <a:ext cx="2704026" cy="16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H2036</a:t>
            </a:r>
            <a:endParaRPr lang="en-US" sz="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4C045-4F70-0745-25AE-3FA4587BEB80}"/>
              </a:ext>
            </a:extLst>
          </p:cNvPr>
          <p:cNvSpPr/>
          <p:nvPr/>
        </p:nvSpPr>
        <p:spPr>
          <a:xfrm>
            <a:off x="4417455" y="3174999"/>
            <a:ext cx="2820472" cy="169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Residential Program</a:t>
            </a:r>
            <a:endParaRPr lang="en-US" sz="8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370A1B5-ABD3-DAF2-68A6-F33E0634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816CC-95FB-8ADA-5FD3-801C7FAF6DEE}"/>
              </a:ext>
            </a:extLst>
          </p:cNvPr>
          <p:cNvSpPr/>
          <p:nvPr/>
        </p:nvSpPr>
        <p:spPr>
          <a:xfrm>
            <a:off x="10560676" y="2658523"/>
            <a:ext cx="1171978" cy="3808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CBD95B-1228-9AFC-3007-D38B00FE202E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1D6035F-1E6A-E629-6719-2A3F19D9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84" y="1427198"/>
            <a:ext cx="9215699" cy="4846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0975EC-D3FB-C152-6727-9B3E97451FE1}"/>
              </a:ext>
            </a:extLst>
          </p:cNvPr>
          <p:cNvSpPr/>
          <p:nvPr/>
        </p:nvSpPr>
        <p:spPr>
          <a:xfrm>
            <a:off x="5171878" y="2334763"/>
            <a:ext cx="6804083" cy="236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H2036 		</a:t>
            </a:r>
            <a:r>
              <a:rPr lang="en-US" dirty="0" err="1"/>
              <a:t>tx</a:t>
            </a:r>
            <a:r>
              <a:rPr lang="en-US" dirty="0"/>
              <a:t> program, per </a:t>
            </a:r>
            <a:r>
              <a:rPr lang="en-US" dirty="0" err="1"/>
              <a:t>deim</a:t>
            </a:r>
            <a:r>
              <a:rPr lang="en-US" dirty="0"/>
              <a:t>	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0E2453-BE63-E06E-6A09-59B069B84EA7}"/>
              </a:ext>
            </a:extLst>
          </p:cNvPr>
          <p:cNvSpPr/>
          <p:nvPr/>
        </p:nvSpPr>
        <p:spPr>
          <a:xfrm>
            <a:off x="-5254" y="3956364"/>
            <a:ext cx="2718572" cy="2317687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22195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0281" y="942898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Requests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7835" y="1340744"/>
            <a:ext cx="2679075" cy="44781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Requested Start Date.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the Requested Duration (this will populate the correct Requested End date).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start date will be the date client entered that episode of care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Date will vary as noted: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Discharge Date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Residential Cases: 1 month (if still in services)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Outpatient Cases: 3 months (if still in services)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Requested quantity.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 the process for additional procedure codes by entering an additional code in the search field.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“Go to Questionnaire”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EAF64E-D445-4FDD-9E6B-E596FAEFF8BC}"/>
              </a:ext>
            </a:extLst>
          </p:cNvPr>
          <p:cNvGrpSpPr/>
          <p:nvPr/>
        </p:nvGrpSpPr>
        <p:grpSpPr>
          <a:xfrm>
            <a:off x="888703" y="81933"/>
            <a:ext cx="1000125" cy="771525"/>
            <a:chOff x="595821" y="5366870"/>
            <a:chExt cx="1000125" cy="77152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6080B2-4467-448E-8913-83169E00E4C8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710AAB-66AB-4736-A777-445CAE4D6296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15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C599AA-B2D1-6CEC-721E-DDCB2F8D83D1}"/>
              </a:ext>
            </a:extLst>
          </p:cNvPr>
          <p:cNvSpPr txBox="1"/>
          <p:nvPr/>
        </p:nvSpPr>
        <p:spPr>
          <a:xfrm>
            <a:off x="3344103" y="1057865"/>
            <a:ext cx="8023586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7465E"/>
                </a:solidFill>
                <a:latin typeface="+mj-lt"/>
              </a:rPr>
              <a:t>REQUEST 01 WILL DISPLAY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79912-505A-BED5-9E63-2EE1F3016E45}"/>
              </a:ext>
            </a:extLst>
          </p:cNvPr>
          <p:cNvSpPr txBox="1"/>
          <p:nvPr/>
        </p:nvSpPr>
        <p:spPr>
          <a:xfrm>
            <a:off x="5531476" y="4658583"/>
            <a:ext cx="1282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Leave Rate Blank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53C572-D6E5-8E54-BF51-38F5CB5E0183}"/>
              </a:ext>
            </a:extLst>
          </p:cNvPr>
          <p:cNvSpPr/>
          <p:nvPr/>
        </p:nvSpPr>
        <p:spPr>
          <a:xfrm>
            <a:off x="11235634" y="5736092"/>
            <a:ext cx="806861" cy="397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048F6286-7764-AEC0-5805-860C99F85CC8}"/>
              </a:ext>
            </a:extLst>
          </p:cNvPr>
          <p:cNvSpPr/>
          <p:nvPr/>
        </p:nvSpPr>
        <p:spPr>
          <a:xfrm>
            <a:off x="2898685" y="5800135"/>
            <a:ext cx="4506668" cy="970032"/>
          </a:xfrm>
          <a:prstGeom prst="borderCallout1">
            <a:avLst>
              <a:gd name="adj1" fmla="val -177212"/>
              <a:gd name="adj2" fmla="val 5694"/>
              <a:gd name="adj3" fmla="val -183805"/>
              <a:gd name="adj4" fmla="val 548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dirty="0">
                <a:solidFill>
                  <a:srgbClr val="EF8A4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*Providers are not permitted to submit cases as “insufficient information” status (warning message will pop-up that will prompt you to correct the error).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3330D4-AA57-77AD-9842-93F4238944EF}"/>
              </a:ext>
            </a:extLst>
          </p:cNvPr>
          <p:cNvSpPr/>
          <p:nvPr/>
        </p:nvSpPr>
        <p:spPr>
          <a:xfrm>
            <a:off x="5197637" y="3620892"/>
            <a:ext cx="1158227" cy="177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01/01/23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C93984-7F29-F487-611F-89427D9A9D93}"/>
              </a:ext>
            </a:extLst>
          </p:cNvPr>
          <p:cNvSpPr/>
          <p:nvPr/>
        </p:nvSpPr>
        <p:spPr>
          <a:xfrm>
            <a:off x="6912043" y="3617450"/>
            <a:ext cx="1158227" cy="169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06/30/23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9347C6-A5A3-5873-E05E-4FF8BE2689F7}"/>
              </a:ext>
            </a:extLst>
          </p:cNvPr>
          <p:cNvSpPr/>
          <p:nvPr/>
        </p:nvSpPr>
        <p:spPr>
          <a:xfrm>
            <a:off x="5218724" y="4012612"/>
            <a:ext cx="443853" cy="23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180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FA32C3-E16E-610D-6DD8-7797312A93E6}"/>
              </a:ext>
            </a:extLst>
          </p:cNvPr>
          <p:cNvSpPr/>
          <p:nvPr/>
        </p:nvSpPr>
        <p:spPr>
          <a:xfrm>
            <a:off x="6912043" y="4035131"/>
            <a:ext cx="443853" cy="169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5760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F3D331-E91D-E2D0-7BF3-71217E0BBD3E}"/>
              </a:ext>
            </a:extLst>
          </p:cNvPr>
          <p:cNvSpPr/>
          <p:nvPr/>
        </p:nvSpPr>
        <p:spPr>
          <a:xfrm>
            <a:off x="8600159" y="4036579"/>
            <a:ext cx="576642" cy="236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Units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538254-5628-2136-BC8A-CE3111DBBA55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7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8BB622C-5CD3-ED35-3E65-CF0A1535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206" y="2061277"/>
            <a:ext cx="9324792" cy="3336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4388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questionnaire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125889" y="1886315"/>
            <a:ext cx="2480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“Take or Open” under Action to complete the questionnaire.</a:t>
            </a: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Upon questionnaire completion, click on “Go to Attachments” to upload the documents.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1E540-FAAC-4563-B7C9-D918835BB93A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C0E9F10-8CAB-4BF9-BEA3-654205DFF1A2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E0F6EC-0AEC-4263-BF8C-E3FBECDD832D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16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93232C-B227-F222-DDD1-3DEA17EFA05D}"/>
              </a:ext>
            </a:extLst>
          </p:cNvPr>
          <p:cNvSpPr txBox="1"/>
          <p:nvPr/>
        </p:nvSpPr>
        <p:spPr>
          <a:xfrm>
            <a:off x="3132814" y="1057865"/>
            <a:ext cx="8484042" cy="92333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4698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SUD Questionnaire is required to be completed before the case can be submitted</a:t>
            </a:r>
          </a:p>
          <a:p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B3B3A8-B9E4-4FCA-CC54-8A2D8C197591}"/>
              </a:ext>
            </a:extLst>
          </p:cNvPr>
          <p:cNvSpPr/>
          <p:nvPr/>
        </p:nvSpPr>
        <p:spPr>
          <a:xfrm>
            <a:off x="10612190" y="3532032"/>
            <a:ext cx="669703" cy="519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3598C-920B-7728-AAEC-E09D1806B6D0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0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B7D8BB-6788-4D3A-1128-B3061860FF7F}"/>
              </a:ext>
            </a:extLst>
          </p:cNvPr>
          <p:cNvSpPr/>
          <p:nvPr/>
        </p:nvSpPr>
        <p:spPr>
          <a:xfrm>
            <a:off x="0" y="0"/>
            <a:ext cx="3860800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tint val="94000"/>
                  <a:lumMod val="85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800" dirty="0">
              <a:latin typeface="+mj-lt"/>
            </a:endParaRPr>
          </a:p>
          <a:p>
            <a:pPr marL="112713" algn="l"/>
            <a:r>
              <a:rPr lang="en-US" sz="2800" dirty="0">
                <a:latin typeface="+mj-lt"/>
              </a:rPr>
              <a:t>MN SUD 1115 Acentra Health Proposed Post Payment Review Workflow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64E684-ADBA-753E-21B5-22F0F3DE66FA}"/>
              </a:ext>
            </a:extLst>
          </p:cNvPr>
          <p:cNvCxnSpPr/>
          <p:nvPr/>
        </p:nvCxnSpPr>
        <p:spPr>
          <a:xfrm>
            <a:off x="138355" y="2923168"/>
            <a:ext cx="2576945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AF41B6-D6DD-1719-9873-A783F3E2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079" y="0"/>
            <a:ext cx="902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4388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Questionnaire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0" y="1641615"/>
            <a:ext cx="26066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Transaction Control Number (TCN) is found on Request for Review Letter from Kepro</a:t>
            </a:r>
          </a:p>
          <a:p>
            <a:pPr marL="742950" lvl="1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may enter more than one TCN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questions must be answered before the questionnaire can be marked complete</a:t>
            </a: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Click “Next” to move through pages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1E540-FAAC-4563-B7C9-D918835BB93A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C0E9F10-8CAB-4BF9-BEA3-654205DFF1A2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E0F6EC-0AEC-4263-BF8C-E3FBECDD832D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16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4144CC-3970-C4DB-6C49-274E16BF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72" y="980734"/>
            <a:ext cx="9101026" cy="3837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DEFEE-A828-ED07-216D-30D6605A9D4B}"/>
              </a:ext>
            </a:extLst>
          </p:cNvPr>
          <p:cNvSpPr/>
          <p:nvPr/>
        </p:nvSpPr>
        <p:spPr>
          <a:xfrm>
            <a:off x="1401138" y="4988720"/>
            <a:ext cx="4341325" cy="1489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Transaction Control Number (TCN)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Provided to Kepro by DHS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Claims identification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Used for internal tracking purposes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Must be provided on submitted cases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Included in the monthly letter from Kepro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If there are further questions, please reach out to DHS</a:t>
            </a:r>
          </a:p>
          <a:p>
            <a:pPr algn="ctr"/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BAB50F-6B24-D489-C725-FC2ECDDB6779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73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4388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Questionnaire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61494" y="1744646"/>
            <a:ext cx="24807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SUD/ASAM Questionnaire is now included in this questionnaire</a:t>
            </a: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 Ratings must be completed for each Dimension</a:t>
            </a: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Click “Next” to move through pages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1E540-FAAC-4563-B7C9-D918835BB93A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C0E9F10-8CAB-4BF9-BEA3-654205DFF1A2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E0F6EC-0AEC-4263-BF8C-E3FBECDD832D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16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A1271DB-EB85-DED5-FF98-050538FF1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58" y="840480"/>
            <a:ext cx="9297154" cy="5613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8BDA68-1751-6ABC-6CB7-6332C6885B4E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0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4388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Questionnaire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01816-EB55-43E2-8CE0-F28407EB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61494" y="1744646"/>
            <a:ext cx="24807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All other services offered and/or provided to client</a:t>
            </a: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 4 will populate additional questions if MAT would be a benefit to client</a:t>
            </a: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Click “Mark as Complete” to finish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1E540-FAAC-4563-B7C9-D918835BB93A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C0E9F10-8CAB-4BF9-BEA3-654205DFF1A2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E0F6EC-0AEC-4263-BF8C-E3FBECDD832D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16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765A15-66F4-B99F-1100-C64BB436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20" y="894158"/>
            <a:ext cx="9461679" cy="555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28BCB2-694F-E7DC-ECE7-C5BA24A01580}"/>
              </a:ext>
            </a:extLst>
          </p:cNvPr>
          <p:cNvSpPr/>
          <p:nvPr/>
        </p:nvSpPr>
        <p:spPr>
          <a:xfrm>
            <a:off x="11153104" y="6065949"/>
            <a:ext cx="1038896" cy="3876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31E97F-FBF1-8161-04A6-39E63BE59383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98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7492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020172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attachments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-56119" y="1536664"/>
            <a:ext cx="2722046" cy="3553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“Upload documents.” </a:t>
            </a:r>
          </a:p>
          <a:p>
            <a:pPr marL="285750"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*You can drag and drop your documents, or you can browse </a:t>
            </a:r>
            <a:r>
              <a:rPr lang="en-US" sz="15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5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sz="15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5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iles.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appropriate document types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 is the preferred file type for uploads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the documents are chosen, click on “Upload.”</a:t>
            </a:r>
          </a:p>
          <a:p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070AE2-A03D-455B-94FB-801CB04487B3}"/>
              </a:ext>
            </a:extLst>
          </p:cNvPr>
          <p:cNvGrpSpPr/>
          <p:nvPr/>
        </p:nvGrpSpPr>
        <p:grpSpPr>
          <a:xfrm>
            <a:off x="824311" y="159207"/>
            <a:ext cx="1000125" cy="771525"/>
            <a:chOff x="595821" y="5366870"/>
            <a:chExt cx="1000125" cy="77152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0C6270-A43D-4078-A0B0-39627529B5E3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918086-964D-4EA2-9D47-93C783842D74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17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3E3894-DCAD-0BE6-494B-0EB010C8CEA9}"/>
              </a:ext>
            </a:extLst>
          </p:cNvPr>
          <p:cNvGrpSpPr/>
          <p:nvPr/>
        </p:nvGrpSpPr>
        <p:grpSpPr>
          <a:xfrm>
            <a:off x="3124200" y="1187598"/>
            <a:ext cx="8012170" cy="4052309"/>
            <a:chOff x="3124200" y="1187598"/>
            <a:chExt cx="8012170" cy="40523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2E8F77-BDEF-8725-D7F7-7A613617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200" y="1187598"/>
              <a:ext cx="8012170" cy="40523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DF7BBA-1AD5-7545-13F3-473929FA4756}"/>
                </a:ext>
              </a:extLst>
            </p:cNvPr>
            <p:cNvSpPr/>
            <p:nvPr/>
          </p:nvSpPr>
          <p:spPr>
            <a:xfrm>
              <a:off x="8571507" y="3559203"/>
              <a:ext cx="580445" cy="2922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59A37A3-32A7-D60C-D747-DB70D48E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1BE1A-8B10-7C6C-335B-B03DE25C5D3A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5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A6524B-C89A-7F9B-9241-0861D062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88" y="824904"/>
            <a:ext cx="4701511" cy="436093"/>
          </a:xfrm>
        </p:spPr>
        <p:txBody>
          <a:bodyPr/>
          <a:lstStyle/>
          <a:p>
            <a:r>
              <a:rPr lang="en-US" sz="2400" dirty="0"/>
              <a:t>ANG Provider Portal</a:t>
            </a:r>
            <a:br>
              <a:rPr lang="en-US" sz="2400" dirty="0"/>
            </a:br>
            <a:endParaRPr lang="en-US" sz="1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5AA43-8896-669B-DEAD-20F90EEED9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546980"/>
                </a:solidFill>
              </a:rPr>
              <a:t>ADDING ADDITIONAL INFORMATION TO A PENDED CASE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59590-87CA-77A4-B13F-7F8F1F20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44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F15B56-D41D-7CF6-C3CB-5D7D333A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9538" y="6435804"/>
            <a:ext cx="2408246" cy="378227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A3B43E-2905-06B8-EDD7-4EFCFCD8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207" y="704793"/>
            <a:ext cx="1976661" cy="224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91BE324-EF0C-B653-68AB-532C61701990}"/>
              </a:ext>
            </a:extLst>
          </p:cNvPr>
          <p:cNvGrpSpPr/>
          <p:nvPr/>
        </p:nvGrpSpPr>
        <p:grpSpPr>
          <a:xfrm>
            <a:off x="210349" y="2123569"/>
            <a:ext cx="8544360" cy="4312235"/>
            <a:chOff x="210349" y="2123569"/>
            <a:chExt cx="8544360" cy="43122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1418B3-128E-94AC-B457-22CE5CAA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349" y="2123569"/>
              <a:ext cx="8544360" cy="43122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C796D1-F4B0-C7D3-E1CA-9A5D88FB4C9F}"/>
                </a:ext>
              </a:extLst>
            </p:cNvPr>
            <p:cNvSpPr/>
            <p:nvPr/>
          </p:nvSpPr>
          <p:spPr>
            <a:xfrm>
              <a:off x="853440" y="2468597"/>
              <a:ext cx="1759131" cy="1546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8ADB0A8-45AF-C4AC-5ABF-E764877F4212}"/>
              </a:ext>
            </a:extLst>
          </p:cNvPr>
          <p:cNvSpPr/>
          <p:nvPr/>
        </p:nvSpPr>
        <p:spPr>
          <a:xfrm>
            <a:off x="339634" y="4145280"/>
            <a:ext cx="1036320" cy="37446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BF26C1-42D9-5F9B-0DBE-3D1DD2762AD1}"/>
              </a:ext>
            </a:extLst>
          </p:cNvPr>
          <p:cNvSpPr/>
          <p:nvPr/>
        </p:nvSpPr>
        <p:spPr>
          <a:xfrm>
            <a:off x="339634" y="4537140"/>
            <a:ext cx="1036320" cy="37446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DD88E0-A112-E225-CF43-7B9781D12574}"/>
              </a:ext>
            </a:extLst>
          </p:cNvPr>
          <p:cNvSpPr/>
          <p:nvPr/>
        </p:nvSpPr>
        <p:spPr>
          <a:xfrm>
            <a:off x="6274526" y="4942063"/>
            <a:ext cx="2407920" cy="4745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B15A59C-A1F0-B198-DA86-4F93437DE800}"/>
              </a:ext>
            </a:extLst>
          </p:cNvPr>
          <p:cNvCxnSpPr>
            <a:cxnSpLocks/>
          </p:cNvCxnSpPr>
          <p:nvPr/>
        </p:nvCxnSpPr>
        <p:spPr>
          <a:xfrm flipH="1">
            <a:off x="8157028" y="3851163"/>
            <a:ext cx="1006865" cy="3782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D446FCC-070C-FC63-8826-20095302A366}"/>
              </a:ext>
            </a:extLst>
          </p:cNvPr>
          <p:cNvCxnSpPr>
            <a:cxnSpLocks/>
          </p:cNvCxnSpPr>
          <p:nvPr/>
        </p:nvCxnSpPr>
        <p:spPr>
          <a:xfrm flipH="1" flipV="1">
            <a:off x="8157028" y="4655479"/>
            <a:ext cx="1006865" cy="4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DD30227-CEB4-59B3-A092-72297584D304}"/>
              </a:ext>
            </a:extLst>
          </p:cNvPr>
          <p:cNvCxnSpPr>
            <a:cxnSpLocks/>
          </p:cNvCxnSpPr>
          <p:nvPr/>
        </p:nvCxnSpPr>
        <p:spPr>
          <a:xfrm flipH="1" flipV="1">
            <a:off x="8472556" y="5192311"/>
            <a:ext cx="691337" cy="247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9" name="Graphic 48" descr="Badge 4 with solid fill">
            <a:extLst>
              <a:ext uri="{FF2B5EF4-FFF2-40B4-BE49-F238E27FC236}">
                <a16:creationId xmlns:a16="http://schemas.microsoft.com/office/drawing/2014/main" id="{037E7DAF-0BEC-C920-A20D-D847DCEB8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6905" y="247593"/>
            <a:ext cx="338554" cy="33855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5A437AB-D61E-C39C-6438-3686BDB5644C}"/>
              </a:ext>
            </a:extLst>
          </p:cNvPr>
          <p:cNvSpPr txBox="1"/>
          <p:nvPr/>
        </p:nvSpPr>
        <p:spPr>
          <a:xfrm>
            <a:off x="9830289" y="249178"/>
            <a:ext cx="77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F8A45"/>
                </a:solidFill>
              </a:rPr>
              <a:t>Step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384F2EA0-5510-F616-6570-0904B81C01FA}"/>
              </a:ext>
            </a:extLst>
          </p:cNvPr>
          <p:cNvSpPr txBox="1">
            <a:spLocks/>
          </p:cNvSpPr>
          <p:nvPr/>
        </p:nvSpPr>
        <p:spPr>
          <a:xfrm>
            <a:off x="8999538" y="3529070"/>
            <a:ext cx="3192462" cy="4402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8A44"/>
              </a:buClr>
              <a:buFont typeface="+mj-lt"/>
              <a:buAutoNum type="arabicPeriod"/>
              <a:defRPr sz="16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8A44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Raleway SemiBold" panose="020B07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Expand the “Attachments” Folder by pressing on the arrow.</a:t>
            </a:r>
          </a:p>
          <a:p>
            <a:r>
              <a:rPr lang="en-US" dirty="0">
                <a:solidFill>
                  <a:schemeClr val="bg1"/>
                </a:solidFill>
              </a:rPr>
              <a:t>Expand the “Documents” Folder by pressing on the arrow. </a:t>
            </a:r>
          </a:p>
          <a:p>
            <a:r>
              <a:rPr lang="en-US" dirty="0">
                <a:solidFill>
                  <a:schemeClr val="bg1"/>
                </a:solidFill>
              </a:rPr>
              <a:t>Click the “Click Here to Upload” Button.</a:t>
            </a:r>
          </a:p>
          <a:p>
            <a:r>
              <a:rPr lang="en-US" dirty="0">
                <a:solidFill>
                  <a:schemeClr val="bg1"/>
                </a:solidFill>
              </a:rPr>
              <a:t>Upload documents in the same manner as the initial case creation.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F459A6F-86B7-659C-354C-11769D5C2373}"/>
              </a:ext>
            </a:extLst>
          </p:cNvPr>
          <p:cNvSpPr txBox="1">
            <a:spLocks/>
          </p:cNvSpPr>
          <p:nvPr/>
        </p:nvSpPr>
        <p:spPr>
          <a:xfrm>
            <a:off x="729822" y="1416932"/>
            <a:ext cx="7505413" cy="4360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37465E"/>
                </a:solidFill>
                <a:latin typeface="Raleway" panose="020B05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US" sz="2400" dirty="0"/>
            </a:br>
            <a:r>
              <a:rPr lang="en-US" sz="1800" dirty="0"/>
              <a:t>Attaching documents continued</a:t>
            </a:r>
            <a:br>
              <a:rPr lang="en-US" sz="1800" dirty="0"/>
            </a:br>
            <a:r>
              <a:rPr lang="en-US" sz="1800" dirty="0"/>
              <a:t>(*</a:t>
            </a:r>
            <a:r>
              <a:rPr lang="en-US" sz="1400" dirty="0"/>
              <a:t>same steps for attaching documents to a pended case*)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841601-7ABF-A1AE-3D5F-8172A062897D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05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00143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955777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Case note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45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9978" y="1427348"/>
            <a:ext cx="2643070" cy="316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Each step has a “Add a note” button displayed on the bottom left.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5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*A note can be added any time throughout the creation of the request; however, it is not necessary.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50" i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15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Examples of case notes: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15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PPHP/PMAP start and end dates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15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Discharge Date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15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Additional TCN (if there was not enough room in questionnaire</a:t>
            </a:r>
            <a:endParaRPr lang="en-US" sz="115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3CC789-3C3E-4015-9307-036DF7774D98}"/>
              </a:ext>
            </a:extLst>
          </p:cNvPr>
          <p:cNvGrpSpPr/>
          <p:nvPr/>
        </p:nvGrpSpPr>
        <p:grpSpPr>
          <a:xfrm>
            <a:off x="824311" y="94812"/>
            <a:ext cx="1000125" cy="771525"/>
            <a:chOff x="595821" y="5366870"/>
            <a:chExt cx="1000125" cy="77152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4ABB5A-57DF-4F02-ADA9-E6786AAD8F69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9DAA06-8643-4A43-8532-7D430A3C290E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17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11" name="Picture 10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36E0148A-9B23-0A72-4851-248BA691B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05" y="1256781"/>
            <a:ext cx="7896308" cy="3745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A1E5B2-8497-4A11-F708-5A74FD71FF93}"/>
              </a:ext>
            </a:extLst>
          </p:cNvPr>
          <p:cNvSpPr/>
          <p:nvPr/>
        </p:nvSpPr>
        <p:spPr>
          <a:xfrm>
            <a:off x="3168681" y="3538330"/>
            <a:ext cx="894436" cy="38961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85B3A-CDF9-F72A-8F66-EB05EB013E15}"/>
              </a:ext>
            </a:extLst>
          </p:cNvPr>
          <p:cNvSpPr txBox="1"/>
          <p:nvPr/>
        </p:nvSpPr>
        <p:spPr>
          <a:xfrm>
            <a:off x="2874537" y="5136372"/>
            <a:ext cx="8728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*Please be advised when responding to this request, clinical rationale/medical necessity information must be captured within the physical record (written documentation) and not solely entered as a case note.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AB43884-3459-2104-92ED-FD6A3D81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F16C9E-B5A9-F22A-AAA4-BBC48D21ACC8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9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33246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attachments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153747" y="1901956"/>
            <a:ext cx="2480764" cy="2465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on “Jump to Submit” when all the steps are completed, and a case note has been entered (if necessary).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417E4-5F5E-4060-91AB-C23B06C8A46B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50CF3C-51C6-4868-9A71-7D1F23FFAAE0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0CD784-7224-446A-88C4-FCAEE70B30E3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18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E149E68-A007-75E8-8A35-1138B5556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68" y="1098159"/>
            <a:ext cx="7864503" cy="3604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35FF3-1BD9-46B6-8C86-8BFD8719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56A027-37D1-9ADC-3DC5-DF95E7FC39F9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33246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480764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communications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153747" y="1901956"/>
            <a:ext cx="2480764" cy="300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Review the request.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any changes need to be made, click on “Update” in any section.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F8A45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everything is correct, click on “Submit”.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417E4-5F5E-4060-91AB-C23B06C8A46B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50CF3C-51C6-4868-9A71-7D1F23FFAAE0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0CD784-7224-446A-88C4-FCAEE70B30E3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19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6BDB5-D7F4-6DA0-B933-515E00FD3A03}"/>
              </a:ext>
            </a:extLst>
          </p:cNvPr>
          <p:cNvGrpSpPr/>
          <p:nvPr/>
        </p:nvGrpSpPr>
        <p:grpSpPr>
          <a:xfrm>
            <a:off x="3012026" y="1253925"/>
            <a:ext cx="7240435" cy="3936600"/>
            <a:chOff x="3040601" y="1209005"/>
            <a:chExt cx="7240435" cy="3936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07B635-7F4C-5CB0-B568-3B9919ACB436}"/>
                </a:ext>
              </a:extLst>
            </p:cNvPr>
            <p:cNvGrpSpPr/>
            <p:nvPr/>
          </p:nvGrpSpPr>
          <p:grpSpPr>
            <a:xfrm>
              <a:off x="3040601" y="1209005"/>
              <a:ext cx="7240435" cy="3936600"/>
              <a:chOff x="3040601" y="1209005"/>
              <a:chExt cx="7240435" cy="3936600"/>
            </a:xfrm>
          </p:grpSpPr>
          <p:pic>
            <p:nvPicPr>
              <p:cNvPr id="10" name="Picture 9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302E1206-AA71-F47C-DBBE-9EF94641D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0601" y="1209005"/>
                <a:ext cx="7240435" cy="39366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1B302A-10D3-49E8-C614-A23FDC6C9589}"/>
                  </a:ext>
                </a:extLst>
              </p:cNvPr>
              <p:cNvSpPr/>
              <p:nvPr/>
            </p:nvSpPr>
            <p:spPr>
              <a:xfrm>
                <a:off x="3601941" y="1503673"/>
                <a:ext cx="1637969" cy="11044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7A10F3-582C-C3A1-22E2-5FB6B2A6EC4C}"/>
                  </a:ext>
                </a:extLst>
              </p:cNvPr>
              <p:cNvSpPr/>
              <p:nvPr/>
            </p:nvSpPr>
            <p:spPr>
              <a:xfrm>
                <a:off x="3654039" y="1678333"/>
                <a:ext cx="1140598" cy="1104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CD16CE-63E1-B147-1FAE-ED954A300D07}"/>
                </a:ext>
              </a:extLst>
            </p:cNvPr>
            <p:cNvSpPr/>
            <p:nvPr/>
          </p:nvSpPr>
          <p:spPr>
            <a:xfrm>
              <a:off x="3328201" y="2580007"/>
              <a:ext cx="679257" cy="226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8E3C39-8441-15D3-7DE2-3A6C686717F8}"/>
                </a:ext>
              </a:extLst>
            </p:cNvPr>
            <p:cNvSpPr/>
            <p:nvPr/>
          </p:nvSpPr>
          <p:spPr>
            <a:xfrm>
              <a:off x="3314410" y="3010793"/>
              <a:ext cx="679257" cy="226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B91F0E9-25CA-2049-348E-F73F40D29E3D}"/>
              </a:ext>
            </a:extLst>
          </p:cNvPr>
          <p:cNvSpPr/>
          <p:nvPr/>
        </p:nvSpPr>
        <p:spPr>
          <a:xfrm>
            <a:off x="4463115" y="2609629"/>
            <a:ext cx="766110" cy="4894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SUD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A6FEA-2E9D-F12D-C40E-236CD8CBC68C}"/>
              </a:ext>
            </a:extLst>
          </p:cNvPr>
          <p:cNvSpPr/>
          <p:nvPr/>
        </p:nvSpPr>
        <p:spPr>
          <a:xfrm>
            <a:off x="8305800" y="3019424"/>
            <a:ext cx="542925" cy="2268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97153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69931F-BC7C-FEC8-F515-E35A7C260021}"/>
              </a:ext>
            </a:extLst>
          </p:cNvPr>
          <p:cNvSpPr/>
          <p:nvPr/>
        </p:nvSpPr>
        <p:spPr>
          <a:xfrm>
            <a:off x="5850630" y="3019424"/>
            <a:ext cx="542925" cy="1524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F15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BE09E0B-C72C-B373-BC00-EC96A19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7DC5A-D944-58C2-46FF-0134C45E86B6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97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33246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disclaimer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48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153747" y="1901956"/>
            <a:ext cx="2480764" cy="12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“Agree” on the disclaimer.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417E4-5F5E-4060-91AB-C23B06C8A46B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50CF3C-51C6-4868-9A71-7D1F23FFAAE0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0CD784-7224-446A-88C4-FCAEE70B30E3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20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E5BF31-0B5C-976B-52C6-6D7AD61D7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81" y="1253925"/>
            <a:ext cx="7178727" cy="3481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84CCF6-9C66-01E2-D2EB-2C052FD74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D83462-B781-D5B7-72BB-D146147D2428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39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103" y="433246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7468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completion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95080" y="1605865"/>
            <a:ext cx="25417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Completed request that is now ready for review by Kepro staff.</a:t>
            </a:r>
          </a:p>
          <a:p>
            <a:pPr>
              <a:spcAft>
                <a:spcPts val="600"/>
              </a:spcAft>
              <a:buClr>
                <a:srgbClr val="EF8A45"/>
              </a:buClr>
            </a:pPr>
            <a:endParaRPr lang="en-US" sz="600" b="0" i="1" dirty="0">
              <a:solidFill>
                <a:schemeClr val="bg1"/>
              </a:solidFill>
              <a:effectLst/>
            </a:endParaRPr>
          </a:p>
          <a:p>
            <a:pPr>
              <a:spcAft>
                <a:spcPts val="600"/>
              </a:spcAft>
              <a:buClr>
                <a:srgbClr val="EF8A45"/>
              </a:buClr>
            </a:pPr>
            <a:r>
              <a:rPr lang="en-US" sz="1600" b="0" i="1" dirty="0">
                <a:solidFill>
                  <a:srgbClr val="FFFF00"/>
                </a:solidFill>
                <a:effectLst/>
              </a:rPr>
              <a:t>Please print or record case number. This will allow for tracking case status, checking for pended information requests or to enter questions into the messaging system.</a:t>
            </a:r>
            <a:endParaRPr lang="en-US" sz="1600" i="1" dirty="0">
              <a:solidFill>
                <a:srgbClr val="FFFF00"/>
              </a:solidFill>
            </a:endParaRP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417E4-5F5E-4060-91AB-C23B06C8A46B}"/>
              </a:ext>
            </a:extLst>
          </p:cNvPr>
          <p:cNvGrpSpPr/>
          <p:nvPr/>
        </p:nvGrpSpPr>
        <p:grpSpPr>
          <a:xfrm>
            <a:off x="824311" y="326634"/>
            <a:ext cx="1000125" cy="771525"/>
            <a:chOff x="595821" y="5366870"/>
            <a:chExt cx="1000125" cy="77152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50CF3C-51C6-4868-9A71-7D1F23FFAAE0}"/>
                </a:ext>
              </a:extLst>
            </p:cNvPr>
            <p:cNvSpPr/>
            <p:nvPr/>
          </p:nvSpPr>
          <p:spPr>
            <a:xfrm>
              <a:off x="595821" y="5366870"/>
              <a:ext cx="771525" cy="771525"/>
            </a:xfrm>
            <a:prstGeom prst="ellipse">
              <a:avLst/>
            </a:prstGeom>
            <a:solidFill>
              <a:srgbClr val="D4C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0CD784-7224-446A-88C4-FCAEE70B30E3}"/>
                </a:ext>
              </a:extLst>
            </p:cNvPr>
            <p:cNvSpPr txBox="1"/>
            <p:nvPr/>
          </p:nvSpPr>
          <p:spPr>
            <a:xfrm>
              <a:off x="595821" y="5390215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-100" dirty="0">
                  <a:solidFill>
                    <a:srgbClr val="37465E"/>
                  </a:solidFill>
                </a:rPr>
                <a:t>21</a:t>
              </a:r>
              <a:endParaRPr lang="en-US" sz="4800" b="1" spc="-100" dirty="0">
                <a:solidFill>
                  <a:srgbClr val="37465E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C3D7A3-A75A-AF0C-758F-61DA1555C631}"/>
              </a:ext>
            </a:extLst>
          </p:cNvPr>
          <p:cNvGrpSpPr/>
          <p:nvPr/>
        </p:nvGrpSpPr>
        <p:grpSpPr>
          <a:xfrm>
            <a:off x="3124199" y="1421150"/>
            <a:ext cx="7880405" cy="4031972"/>
            <a:chOff x="3124199" y="1421150"/>
            <a:chExt cx="7880405" cy="4031972"/>
          </a:xfrm>
        </p:grpSpPr>
        <p:pic>
          <p:nvPicPr>
            <p:cNvPr id="5" name="Picture 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E3DD2D2-32DA-293F-5B60-8DA2C34D9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4199" y="1421150"/>
              <a:ext cx="7880405" cy="40319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88C0F8-2ED1-FED0-5B8E-B284C3F85E82}"/>
                </a:ext>
              </a:extLst>
            </p:cNvPr>
            <p:cNvSpPr/>
            <p:nvPr/>
          </p:nvSpPr>
          <p:spPr>
            <a:xfrm>
              <a:off x="3760967" y="2528515"/>
              <a:ext cx="588396" cy="365066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9EFF09-F37D-02AB-CF2C-70B6274FD457}"/>
                </a:ext>
              </a:extLst>
            </p:cNvPr>
            <p:cNvSpPr/>
            <p:nvPr/>
          </p:nvSpPr>
          <p:spPr>
            <a:xfrm>
              <a:off x="7529885" y="3896139"/>
              <a:ext cx="739472" cy="954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8FF3C6-2002-4C19-42B4-69ED320C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3FDE9-A21D-05D7-4FBA-08320C95AA6B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1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2650-8CCE-A9BA-0AA3-8E1F7618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DOCUMENTATION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09A17-AC33-50EC-E61B-5D53F1A72E3F}"/>
              </a:ext>
            </a:extLst>
          </p:cNvPr>
          <p:cNvSpPr txBox="1">
            <a:spLocks/>
          </p:cNvSpPr>
          <p:nvPr/>
        </p:nvSpPr>
        <p:spPr>
          <a:xfrm>
            <a:off x="277585" y="1025237"/>
            <a:ext cx="4405251" cy="652374"/>
          </a:xfrm>
          <a:prstGeom prst="rect">
            <a:avLst/>
          </a:prstGeom>
          <a:ln w="57150">
            <a:solidFill>
              <a:srgbClr val="2BBC2B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2BBC2B"/>
                </a:solidFill>
              </a:rPr>
              <a:t>  Withdrawal Management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79A2710-3D94-1634-62A4-799B319E77AE}"/>
              </a:ext>
            </a:extLst>
          </p:cNvPr>
          <p:cNvSpPr txBox="1">
            <a:spLocks/>
          </p:cNvSpPr>
          <p:nvPr/>
        </p:nvSpPr>
        <p:spPr>
          <a:xfrm>
            <a:off x="225551" y="1909281"/>
            <a:ext cx="11515015" cy="4436101"/>
          </a:xfrm>
          <a:prstGeom prst="rect">
            <a:avLst/>
          </a:prstGeom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 (completed within 72 hours of Admission) or Biopsychosocial Screening Assessment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 Summary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 Stabilization Plan </a:t>
            </a:r>
            <a:r>
              <a:rPr lang="en-US" sz="1800" u="sng" dirty="0"/>
              <a:t>with measurable goals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Progress Notes (if not integrated in the treatment plan review)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Physician Exam completed by a MD, APRN, PA.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CIWA/COWS or similar withdrawal scale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Medication Administration Record (MAR)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Documentation of Treatment Coordination (should be in ITP or Progress notes)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Discharge or Transition Summary identifying level of care client is moving to</a:t>
            </a:r>
          </a:p>
        </p:txBody>
      </p:sp>
    </p:spTree>
    <p:extLst>
      <p:ext uri="{BB962C8B-B14F-4D97-AF65-F5344CB8AC3E}">
        <p14:creationId xmlns:p14="http://schemas.microsoft.com/office/powerpoint/2010/main" val="3776547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950" y="296315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Error messages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50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125889" y="1852352"/>
            <a:ext cx="24807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If applicable, error messages will appear, prohibiting request submission.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Errors will disappear as information is added or corrected.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E94F74-3615-4885-AEE5-199B87417BA5}"/>
              </a:ext>
            </a:extLst>
          </p:cNvPr>
          <p:cNvSpPr/>
          <p:nvPr/>
        </p:nvSpPr>
        <p:spPr>
          <a:xfrm>
            <a:off x="824311" y="326634"/>
            <a:ext cx="771525" cy="771525"/>
          </a:xfrm>
          <a:prstGeom prst="ellipse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B17B06-984B-4359-99C1-86ADFE4F2C94}"/>
              </a:ext>
            </a:extLst>
          </p:cNvPr>
          <p:cNvSpPr txBox="1"/>
          <p:nvPr/>
        </p:nvSpPr>
        <p:spPr>
          <a:xfrm>
            <a:off x="824311" y="349979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rgbClr val="37465E"/>
                </a:solidFill>
              </a:rPr>
              <a:t>22</a:t>
            </a:r>
            <a:endParaRPr lang="en-US" sz="4800" b="1" spc="-100" dirty="0">
              <a:solidFill>
                <a:srgbClr val="37465E"/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37D063C-7CC8-688E-8BF0-79DC2774C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10041" r="4756" b="18355"/>
          <a:stretch/>
        </p:blipFill>
        <p:spPr bwMode="auto">
          <a:xfrm>
            <a:off x="2851121" y="1298777"/>
            <a:ext cx="8892965" cy="41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30721A93-96F3-25F3-AF87-CF390A82B576}"/>
              </a:ext>
            </a:extLst>
          </p:cNvPr>
          <p:cNvSpPr/>
          <p:nvPr/>
        </p:nvSpPr>
        <p:spPr>
          <a:xfrm>
            <a:off x="6292972" y="2022346"/>
            <a:ext cx="4238625" cy="490734"/>
          </a:xfrm>
          <a:prstGeom prst="borderCallout1">
            <a:avLst>
              <a:gd name="adj1" fmla="val 45924"/>
              <a:gd name="adj2" fmla="val -243"/>
              <a:gd name="adj3" fmla="val 124146"/>
              <a:gd name="adj4" fmla="val -5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“Invalid Provider Type” error message appears, an incorrect provider type was selected.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0D259D-FE42-ABD9-6C34-86659E43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3E34D-6783-1E68-4B52-EBBD1C3CE895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75CF42-5A34-426E-8CE5-BAAE6B9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950" y="296315"/>
            <a:ext cx="5640099" cy="436093"/>
          </a:xfrm>
        </p:spPr>
        <p:txBody>
          <a:bodyPr/>
          <a:lstStyle/>
          <a:p>
            <a:r>
              <a:rPr lang="en-US" dirty="0"/>
              <a:t>ANG Provider Portal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7FD9F8-2094-4B2A-80A8-7D5A6742B1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89" y="1187599"/>
            <a:ext cx="2396971" cy="147092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bg1"/>
                </a:solidFill>
              </a:rPr>
              <a:t>Extend a Case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12468-C4D6-4968-AC03-797DA09D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C6C8BDDB-1AA9-4CDC-80A0-B0BF343FFE1A}" type="slidenum">
              <a:rPr lang="en-US" smtClean="0"/>
              <a:pPr/>
              <a:t>51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0DE57-2A8D-4FD9-BBCD-7F9628122E51}"/>
              </a:ext>
            </a:extLst>
          </p:cNvPr>
          <p:cNvCxnSpPr/>
          <p:nvPr/>
        </p:nvCxnSpPr>
        <p:spPr>
          <a:xfrm>
            <a:off x="3344103" y="843585"/>
            <a:ext cx="4796720" cy="0"/>
          </a:xfrm>
          <a:prstGeom prst="line">
            <a:avLst/>
          </a:prstGeom>
          <a:ln w="28575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7D0C0E-C9C0-4E5C-8470-75194DC8C3D0}"/>
              </a:ext>
            </a:extLst>
          </p:cNvPr>
          <p:cNvSpPr/>
          <p:nvPr/>
        </p:nvSpPr>
        <p:spPr>
          <a:xfrm>
            <a:off x="5448300" y="1187599"/>
            <a:ext cx="3038475" cy="490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00868-7326-4AC1-A450-D42D905C94A3}"/>
              </a:ext>
            </a:extLst>
          </p:cNvPr>
          <p:cNvSpPr/>
          <p:nvPr/>
        </p:nvSpPr>
        <p:spPr>
          <a:xfrm>
            <a:off x="3168681" y="1852352"/>
            <a:ext cx="1294434" cy="4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Badge 10 with solid fill">
            <a:extLst>
              <a:ext uri="{FF2B5EF4-FFF2-40B4-BE49-F238E27FC236}">
                <a16:creationId xmlns:a16="http://schemas.microsoft.com/office/drawing/2014/main" id="{05DD5BF8-03D8-466D-B492-4256768B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50" y="25519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27D3D-C33C-4C94-ABB1-8AAF37FD01D4}"/>
              </a:ext>
            </a:extLst>
          </p:cNvPr>
          <p:cNvSpPr txBox="1"/>
          <p:nvPr/>
        </p:nvSpPr>
        <p:spPr>
          <a:xfrm>
            <a:off x="125889" y="1852352"/>
            <a:ext cx="2480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If client is still in services and a case needs extended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Select 3 dots (…) in right corner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Select Extend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From here you will add any CPT Codes, New Dates, and Add Documentation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Then Submit Case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i="1" dirty="0">
              <a:solidFill>
                <a:schemeClr val="bg1"/>
              </a:solidFill>
            </a:endParaRPr>
          </a:p>
          <a:p>
            <a:endParaRPr lang="en-US" sz="1400" i="1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E94F74-3615-4885-AEE5-199B87417BA5}"/>
              </a:ext>
            </a:extLst>
          </p:cNvPr>
          <p:cNvSpPr/>
          <p:nvPr/>
        </p:nvSpPr>
        <p:spPr>
          <a:xfrm>
            <a:off x="824311" y="326634"/>
            <a:ext cx="771525" cy="771525"/>
          </a:xfrm>
          <a:prstGeom prst="ellipse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B17B06-984B-4359-99C1-86ADFE4F2C94}"/>
              </a:ext>
            </a:extLst>
          </p:cNvPr>
          <p:cNvSpPr txBox="1"/>
          <p:nvPr/>
        </p:nvSpPr>
        <p:spPr>
          <a:xfrm>
            <a:off x="824311" y="349979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00" dirty="0">
                <a:solidFill>
                  <a:srgbClr val="37465E"/>
                </a:solidFill>
              </a:rPr>
              <a:t>23</a:t>
            </a:r>
            <a:endParaRPr lang="en-US" sz="4800" b="1" spc="-100" dirty="0">
              <a:solidFill>
                <a:srgbClr val="37465E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0D259D-FE42-ABD9-6C34-86659E43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74937D-3DB4-D9CC-F49A-FBC4B9375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20" y="1342325"/>
            <a:ext cx="9487437" cy="3649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B91567-39FA-EF52-5012-2025AC508E81}"/>
              </a:ext>
            </a:extLst>
          </p:cNvPr>
          <p:cNvSpPr/>
          <p:nvPr/>
        </p:nvSpPr>
        <p:spPr>
          <a:xfrm>
            <a:off x="2820473" y="1342324"/>
            <a:ext cx="4481848" cy="335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C9334E-9657-0C34-9B5A-8514C6144A3C}"/>
              </a:ext>
            </a:extLst>
          </p:cNvPr>
          <p:cNvSpPr/>
          <p:nvPr/>
        </p:nvSpPr>
        <p:spPr>
          <a:xfrm>
            <a:off x="10882648" y="2158058"/>
            <a:ext cx="643944" cy="2704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93480-FAB8-0030-77CC-6197ECD7D06D}"/>
              </a:ext>
            </a:extLst>
          </p:cNvPr>
          <p:cNvSpPr/>
          <p:nvPr/>
        </p:nvSpPr>
        <p:spPr>
          <a:xfrm>
            <a:off x="8809150" y="3403242"/>
            <a:ext cx="678288" cy="2392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D43C80-FF35-A05D-E13A-AEEA22FE2857}"/>
              </a:ext>
            </a:extLst>
          </p:cNvPr>
          <p:cNvSpPr/>
          <p:nvPr/>
        </p:nvSpPr>
        <p:spPr>
          <a:xfrm>
            <a:off x="11771290" y="1342324"/>
            <a:ext cx="294821" cy="335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6591F-A71C-E67F-6C36-C4AE0DD402A0}"/>
              </a:ext>
            </a:extLst>
          </p:cNvPr>
          <p:cNvSpPr/>
          <p:nvPr/>
        </p:nvSpPr>
        <p:spPr>
          <a:xfrm>
            <a:off x="125889" y="6435805"/>
            <a:ext cx="882779" cy="422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7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A855-A006-0180-03A2-6368D1C0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700" b="0" i="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Additional Training Opportunities</a:t>
            </a:r>
          </a:p>
        </p:txBody>
      </p:sp>
      <p:graphicFrame>
        <p:nvGraphicFramePr>
          <p:cNvPr id="5" name="Text Placeholder 5">
            <a:extLst>
              <a:ext uri="{FF2B5EF4-FFF2-40B4-BE49-F238E27FC236}">
                <a16:creationId xmlns:a16="http://schemas.microsoft.com/office/drawing/2014/main" id="{2DB1E060-2DB2-720D-E891-CC40041DF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421572"/>
              </p:ext>
            </p:extLst>
          </p:nvPr>
        </p:nvGraphicFramePr>
        <p:xfrm>
          <a:off x="266699" y="1266825"/>
          <a:ext cx="11287125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2382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A855-A006-0180-03A2-6368D1C0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700" b="0" i="0" kern="1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Acentra</a:t>
            </a:r>
            <a:r>
              <a:rPr lang="en-US" sz="3700" b="0" i="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Training Opportunities</a:t>
            </a:r>
          </a:p>
        </p:txBody>
      </p:sp>
      <p:graphicFrame>
        <p:nvGraphicFramePr>
          <p:cNvPr id="5" name="Text Placeholder 5">
            <a:extLst>
              <a:ext uri="{FF2B5EF4-FFF2-40B4-BE49-F238E27FC236}">
                <a16:creationId xmlns:a16="http://schemas.microsoft.com/office/drawing/2014/main" id="{2DB1E060-2DB2-720D-E891-CC40041DF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342635"/>
              </p:ext>
            </p:extLst>
          </p:nvPr>
        </p:nvGraphicFramePr>
        <p:xfrm>
          <a:off x="405245" y="1266825"/>
          <a:ext cx="11287125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591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390B7-FF97-D068-D5C3-E40F49C9AE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EC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3B02D-E8B3-4813-93FD-50125E15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2126"/>
                </a:solidFill>
              </a:rPr>
              <a:t>Question &amp; Answer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13152-91A3-4A29-868E-5F5FDD82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42126"/>
                </a:solidFill>
              </a:rPr>
              <a:t>Page </a:t>
            </a:r>
            <a:fld id="{C6C8BDDB-1AA9-4CDC-80A0-B0BF343FFE1A}" type="slidenum">
              <a:rPr lang="en-US" smtClean="0">
                <a:solidFill>
                  <a:srgbClr val="042126"/>
                </a:solidFill>
              </a:rPr>
              <a:pPr/>
              <a:t>54</a:t>
            </a:fld>
            <a:endParaRPr lang="en-US" dirty="0">
              <a:solidFill>
                <a:srgbClr val="042126"/>
              </a:solidFill>
            </a:endParaRPr>
          </a:p>
        </p:txBody>
      </p:sp>
      <p:pic>
        <p:nvPicPr>
          <p:cNvPr id="10" name="Picture Placeholder 9" descr="A picture containing person, grass, man, looking&#10;&#10;Description automatically generated">
            <a:extLst>
              <a:ext uri="{FF2B5EF4-FFF2-40B4-BE49-F238E27FC236}">
                <a16:creationId xmlns:a16="http://schemas.microsoft.com/office/drawing/2014/main" id="{6455AFEE-6AC6-4FCF-A2A0-7DE44CC5480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4992"/>
          <a:stretch>
            <a:fillRect/>
          </a:stretch>
        </p:blipFill>
        <p:spPr/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7C2264A-71C3-5D41-6F83-601532EB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>
                <a:solidFill>
                  <a:srgbClr val="042126"/>
                </a:solidFill>
              </a:rPr>
              <a:t>1115 SUD Demonstration Portal Training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FE0F33-D891-5629-9657-96C810532C66}"/>
              </a:ext>
            </a:extLst>
          </p:cNvPr>
          <p:cNvCxnSpPr/>
          <p:nvPr/>
        </p:nvCxnSpPr>
        <p:spPr>
          <a:xfrm>
            <a:off x="3574473" y="4922982"/>
            <a:ext cx="48860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2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E7607-D185-4010-9DD3-D6661FB9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C6C8BDDB-1AA9-4CDC-80A0-B0BF343FFE1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160182-A885-43FD-997D-23A3BE3B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331471"/>
            <a:ext cx="6924675" cy="374287"/>
          </a:xfrm>
        </p:spPr>
        <p:txBody>
          <a:bodyPr/>
          <a:lstStyle/>
          <a:p>
            <a:r>
              <a:rPr lang="en-US" dirty="0"/>
              <a:t>Thank you for attending!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47C6D-A8AB-46F3-A922-B4B806212078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52500" y="2332144"/>
            <a:ext cx="4855447" cy="1005111"/>
          </a:xfrm>
        </p:spPr>
        <p:txBody>
          <a:bodyPr>
            <a:normAutofit/>
          </a:bodyPr>
          <a:lstStyle/>
          <a:p>
            <a:r>
              <a:rPr lang="en-US" dirty="0"/>
              <a:t>Please reach out with any questions you may have.</a:t>
            </a:r>
          </a:p>
        </p:txBody>
      </p:sp>
      <p:pic>
        <p:nvPicPr>
          <p:cNvPr id="11" name="Picture Placeholder 10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1914928A-D917-4ED5-A059-456D62BDD0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784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D0862D-66C7-6C85-C03B-D4E106E8D7BA}"/>
              </a:ext>
            </a:extLst>
          </p:cNvPr>
          <p:cNvSpPr/>
          <p:nvPr/>
        </p:nvSpPr>
        <p:spPr>
          <a:xfrm>
            <a:off x="535711" y="3639127"/>
            <a:ext cx="4655125" cy="240145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600"/>
              </a:spcBef>
            </a:pPr>
            <a:r>
              <a:rPr lang="en-US" sz="1800" dirty="0"/>
              <a:t>Additional clinical questions?</a:t>
            </a:r>
          </a:p>
          <a:p>
            <a:pPr algn="l">
              <a:spcBef>
                <a:spcPts val="600"/>
              </a:spcBef>
            </a:pPr>
            <a:r>
              <a:rPr lang="en-US" sz="1800" dirty="0"/>
              <a:t>Need to obtain your Registration Number?</a:t>
            </a:r>
          </a:p>
          <a:p>
            <a:pPr indent="396875" algn="l">
              <a:spcBef>
                <a:spcPts val="600"/>
              </a:spcBef>
            </a:pPr>
            <a:r>
              <a:rPr lang="en-US" sz="1800" dirty="0">
                <a:hlinkClick r:id="rId3"/>
              </a:rPr>
              <a:t>kepro1115SUD@kepro.com</a:t>
            </a:r>
            <a:r>
              <a:rPr lang="en-US" sz="1800" dirty="0"/>
              <a:t> 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Questions about the 1115 SUD System Reform Demonstration: </a:t>
            </a:r>
          </a:p>
          <a:p>
            <a:pPr indent="396875" algn="l">
              <a:spcBef>
                <a:spcPts val="600"/>
              </a:spcBef>
            </a:pPr>
            <a:r>
              <a:rPr lang="en-US" sz="18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1115demonstration.dhs@state.mn.us</a:t>
            </a: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C51874-2D0A-6559-2B5A-BC3D677ABCD1}"/>
              </a:ext>
            </a:extLst>
          </p:cNvPr>
          <p:cNvSpPr/>
          <p:nvPr/>
        </p:nvSpPr>
        <p:spPr>
          <a:xfrm>
            <a:off x="147782" y="6435805"/>
            <a:ext cx="951345" cy="294668"/>
          </a:xfrm>
          <a:prstGeom prst="rect">
            <a:avLst/>
          </a:prstGeom>
          <a:solidFill>
            <a:srgbClr val="3746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8F80E-383E-962B-66CE-23EA9D1A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</p:spPr>
        <p:txBody>
          <a:bodyPr/>
          <a:lstStyle/>
          <a:p>
            <a:r>
              <a:rPr lang="en-US" dirty="0"/>
              <a:t>1115 SUD Demonstration Portal Training</a:t>
            </a:r>
          </a:p>
        </p:txBody>
      </p:sp>
    </p:spTree>
    <p:extLst>
      <p:ext uri="{BB962C8B-B14F-4D97-AF65-F5344CB8AC3E}">
        <p14:creationId xmlns:p14="http://schemas.microsoft.com/office/powerpoint/2010/main" val="368445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15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2650-8CCE-A9BA-0AA3-8E1F7618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DOCUMENTATION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09A17-AC33-50EC-E61B-5D53F1A72E3F}"/>
              </a:ext>
            </a:extLst>
          </p:cNvPr>
          <p:cNvSpPr txBox="1">
            <a:spLocks/>
          </p:cNvSpPr>
          <p:nvPr/>
        </p:nvSpPr>
        <p:spPr>
          <a:xfrm>
            <a:off x="277585" y="1025237"/>
            <a:ext cx="4405251" cy="652374"/>
          </a:xfrm>
          <a:prstGeom prst="rect">
            <a:avLst/>
          </a:prstGeom>
          <a:ln w="57150">
            <a:solidFill>
              <a:srgbClr val="2BBC2B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2BBC2B"/>
                </a:solidFill>
              </a:rPr>
              <a:t> Residential &amp; Outpatient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79A2710-3D94-1634-62A4-799B319E77AE}"/>
              </a:ext>
            </a:extLst>
          </p:cNvPr>
          <p:cNvSpPr txBox="1">
            <a:spLocks/>
          </p:cNvSpPr>
          <p:nvPr/>
        </p:nvSpPr>
        <p:spPr>
          <a:xfrm>
            <a:off x="225551" y="1909281"/>
            <a:ext cx="11515015" cy="4436101"/>
          </a:xfrm>
          <a:prstGeom prst="rect">
            <a:avLst/>
          </a:prstGeom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 Summary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Initial Treatment Plan </a:t>
            </a:r>
            <a:r>
              <a:rPr lang="en-US" sz="1800" u="sng" dirty="0"/>
              <a:t>with measurable goals</a:t>
            </a:r>
            <a:r>
              <a:rPr lang="en-US" sz="1800" dirty="0"/>
              <a:t>; </a:t>
            </a:r>
          </a:p>
          <a:p>
            <a:pPr marL="806940" lvl="1" indent="-342900">
              <a:buFont typeface="Arial" panose="020B0604020202020204" pitchFamily="34" charset="0"/>
              <a:buChar char="•"/>
            </a:pPr>
            <a:r>
              <a:rPr lang="en-US" sz="1602" dirty="0"/>
              <a:t>Documentation of Treatment Coordination (should be in ITP and Progress notes) &amp; </a:t>
            </a:r>
          </a:p>
          <a:p>
            <a:pPr marL="806940" lvl="1" indent="-342900">
              <a:buFont typeface="Arial" panose="020B0604020202020204" pitchFamily="34" charset="0"/>
              <a:buChar char="•"/>
            </a:pPr>
            <a:r>
              <a:rPr lang="en-US" sz="1602" dirty="0"/>
              <a:t>Needs to be signed by the Clinician and Client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All Treatment Plan Reviews </a:t>
            </a:r>
          </a:p>
          <a:p>
            <a:pPr marL="806940" lvl="1" indent="-342900">
              <a:buFont typeface="Arial" panose="020B0604020202020204" pitchFamily="34" charset="0"/>
              <a:buChar char="•"/>
            </a:pPr>
            <a:r>
              <a:rPr lang="en-US" sz="1602" dirty="0"/>
              <a:t>From beginning of treatment or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Progress Notes</a:t>
            </a:r>
          </a:p>
          <a:p>
            <a:pPr marL="806940" lvl="1" indent="-342900">
              <a:buFont typeface="Arial" panose="020B0604020202020204" pitchFamily="34" charset="0"/>
              <a:buChar char="•"/>
            </a:pPr>
            <a:r>
              <a:rPr lang="en-US" sz="1602" dirty="0"/>
              <a:t> If not integrated in the treatment plan review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Discharge/Transition Summary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014899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2650-8CCE-A9BA-0AA3-8E1F7618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DOCUMENTATION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909A17-AC33-50EC-E61B-5D53F1A72E3F}"/>
              </a:ext>
            </a:extLst>
          </p:cNvPr>
          <p:cNvSpPr txBox="1">
            <a:spLocks/>
          </p:cNvSpPr>
          <p:nvPr/>
        </p:nvSpPr>
        <p:spPr>
          <a:xfrm>
            <a:off x="277585" y="1025237"/>
            <a:ext cx="8044379" cy="652374"/>
          </a:xfrm>
          <a:prstGeom prst="rect">
            <a:avLst/>
          </a:prstGeom>
          <a:ln w="57150">
            <a:solidFill>
              <a:srgbClr val="2BBC2B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4991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2BBC2B"/>
                </a:solidFill>
              </a:rPr>
              <a:t> Opioid Use Disorder Treatment (MAT Services)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79A2710-3D94-1634-62A4-799B319E77AE}"/>
              </a:ext>
            </a:extLst>
          </p:cNvPr>
          <p:cNvSpPr txBox="1">
            <a:spLocks/>
          </p:cNvSpPr>
          <p:nvPr/>
        </p:nvSpPr>
        <p:spPr>
          <a:xfrm>
            <a:off x="225551" y="1909281"/>
            <a:ext cx="11515015" cy="4436101"/>
          </a:xfrm>
          <a:prstGeom prst="rect">
            <a:avLst/>
          </a:prstGeom>
        </p:spPr>
        <p:txBody>
          <a:bodyPr/>
          <a:lstStyle>
            <a:lvl1pPr marL="221760" indent="-221760" algn="l" defTabSz="499116" rtl="0" eaLnBrk="1" latinLnBrk="0" hangingPunct="1">
              <a:lnSpc>
                <a:spcPct val="125000"/>
              </a:lnSpc>
              <a:spcBef>
                <a:spcPts val="379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698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25000"/>
              <a:buFont typeface="System Font Regular"/>
              <a:buChar char="–"/>
              <a:defRPr sz="15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"/>
              <a:defRPr sz="13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•"/>
              <a:defRPr sz="1000" b="0" i="0" kern="1200">
                <a:solidFill>
                  <a:srgbClr val="4C4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76413" indent="22860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rgbClr val="2BBC2B"/>
              </a:buClr>
              <a:buSzPct val="125000"/>
              <a:buFont typeface="Arial" panose="020B0604020202020204" pitchFamily="34" charset="0"/>
              <a:buChar char="−"/>
              <a:defRPr sz="900" b="0" i="0" kern="1200">
                <a:solidFill>
                  <a:srgbClr val="0421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30562" indent="-221760" algn="l" defTabSz="499116" rtl="0" eaLnBrk="1" latinLnBrk="0" hangingPunct="1">
              <a:lnSpc>
                <a:spcPct val="125000"/>
              </a:lnSpc>
              <a:spcBef>
                <a:spcPts val="243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091" kern="1200">
                <a:solidFill>
                  <a:srgbClr val="4C4D4F"/>
                </a:solidFill>
                <a:latin typeface="+mn-lt"/>
                <a:ea typeface="+mn-ea"/>
                <a:cs typeface="+mn-cs"/>
              </a:defRPr>
            </a:lvl6pPr>
            <a:lvl7pPr marL="1622127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1684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1243" indent="-124779" algn="l" defTabSz="499116" rtl="0" eaLnBrk="1" latinLnBrk="0" hangingPunct="1">
              <a:lnSpc>
                <a:spcPct val="90000"/>
              </a:lnSpc>
              <a:spcBef>
                <a:spcPts val="273"/>
              </a:spcBef>
              <a:buFont typeface="Arial" panose="020B0604020202020204" pitchFamily="34" charset="0"/>
              <a:buChar char="•"/>
              <a:defRPr sz="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/>
              <a:t>Notification of Variance (if applicable)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 (original)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 Update (Most Recent)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Comprehensive Assessment Summary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OUD Initial Treatment Plan </a:t>
            </a:r>
            <a:r>
              <a:rPr lang="en-US" sz="1800" u="sng" dirty="0"/>
              <a:t>with measurable goals</a:t>
            </a:r>
            <a:r>
              <a:rPr lang="en-US" sz="1800" dirty="0"/>
              <a:t>; </a:t>
            </a:r>
          </a:p>
          <a:p>
            <a:pPr marL="806940" lvl="1" indent="-342900">
              <a:buFont typeface="Arial" panose="020B0604020202020204" pitchFamily="34" charset="0"/>
              <a:buChar char="•"/>
            </a:pPr>
            <a:r>
              <a:rPr lang="en-US" sz="1602" dirty="0"/>
              <a:t>Documentation of Treatment Coordination (should be in ITP and Progress notes) &amp; </a:t>
            </a:r>
          </a:p>
          <a:p>
            <a:pPr marL="806940" lvl="1" indent="-342900">
              <a:buFont typeface="Arial" panose="020B0604020202020204" pitchFamily="34" charset="0"/>
              <a:buChar char="•"/>
            </a:pPr>
            <a:r>
              <a:rPr lang="en-US" sz="1602" dirty="0"/>
              <a:t>Needs to be signed by the Clinician and Client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Treatment Plan Reviews for the past 3 months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Medication and/or Dosing Record for the past 30 days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Discharge/Transition Summary (if applicable)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581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358A6B-8821-9076-6AB7-A4DC053A2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145309"/>
            <a:ext cx="9333205" cy="493164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0A7B5"/>
                </a:solidFill>
              </a:rPr>
              <a:t>Biopsychosocial Assessment Elements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History of the present episode (be detailed)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Family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Developmental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Alcohol, tobacco, other drug use, addictive behavior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Legal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Psychiatric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Medical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Spiritual History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Review of systems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Cultural and socioeconomic factors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Mental history and status examination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Physical examination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Formulation and diagnoses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Survey of assets, vulnerability, and supports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Treatment recommendations and assessment summaries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2" dirty="0"/>
              <a:t> Must include whether or not client’s placement is aligned with the LOC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Discharge planning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840E7E-D4DB-7981-A5A2-83B2BAEC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403753"/>
            <a:ext cx="9411360" cy="521093"/>
          </a:xfrm>
        </p:spPr>
        <p:txBody>
          <a:bodyPr/>
          <a:lstStyle/>
          <a:p>
            <a:r>
              <a:rPr lang="en-US" dirty="0"/>
              <a:t>Comprehensive Assessment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B1A6C9-071A-BC0B-8593-82425915F61D}"/>
              </a:ext>
            </a:extLst>
          </p:cNvPr>
          <p:cNvSpPr/>
          <p:nvPr/>
        </p:nvSpPr>
        <p:spPr>
          <a:xfrm>
            <a:off x="9042400" y="0"/>
            <a:ext cx="3149600" cy="60769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34C5B-B24A-068B-7FC5-5BD137246F05}"/>
              </a:ext>
            </a:extLst>
          </p:cNvPr>
          <p:cNvSpPr txBox="1"/>
          <p:nvPr/>
        </p:nvSpPr>
        <p:spPr>
          <a:xfrm>
            <a:off x="9357975" y="2084011"/>
            <a:ext cx="2518450" cy="3628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b="1" dirty="0">
              <a:solidFill>
                <a:srgbClr val="042126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A7B5"/>
                </a:solidFill>
              </a:rPr>
              <a:t>Adolescent</a:t>
            </a:r>
            <a:endParaRPr lang="en-US" sz="2000" b="1" dirty="0">
              <a:solidFill>
                <a:srgbClr val="00A7B5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042126"/>
                </a:solidFill>
              </a:rPr>
              <a:t> Specific Considerations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800" b="1" dirty="0">
              <a:solidFill>
                <a:srgbClr val="042126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Adolescent assessments cannot rely on adult assessment methodologies, but must be augmented by developmentally appropriate, adolescent-specific elements. 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MHCP Manual - SUD Services</a:t>
            </a:r>
            <a:endParaRPr lang="en-US" sz="14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8BB891-A065-22DC-E30F-66FEB8FA70B6}"/>
              </a:ext>
            </a:extLst>
          </p:cNvPr>
          <p:cNvCxnSpPr/>
          <p:nvPr/>
        </p:nvCxnSpPr>
        <p:spPr>
          <a:xfrm>
            <a:off x="9785927" y="3493653"/>
            <a:ext cx="1662546" cy="0"/>
          </a:xfrm>
          <a:prstGeom prst="line">
            <a:avLst/>
          </a:prstGeom>
          <a:ln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0A5CFF0D-CC8E-5027-F4BD-19B99255B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692" y="283498"/>
            <a:ext cx="1517016" cy="15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0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909ABC-0204-12BC-79E1-862979213F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2619" y="3121892"/>
            <a:ext cx="2401454" cy="2483778"/>
          </a:xfrm>
        </p:spPr>
        <p:txBody>
          <a:bodyPr/>
          <a:lstStyle/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kern="1200" dirty="0">
                <a:solidFill>
                  <a:srgbClr val="042126"/>
                </a:solidFill>
                <a:effectLst/>
                <a:latin typeface="+mn-lt"/>
              </a:rPr>
              <a:t>“The client reports what brings him here today is ‘I am going to long term’.”</a:t>
            </a: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sz="1400" b="1" i="0" u="none" strike="noStrike" dirty="0">
              <a:solidFill>
                <a:srgbClr val="042126"/>
              </a:solidFill>
              <a:effectLst/>
              <a:latin typeface="+mn-lt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kern="1200" dirty="0">
                <a:solidFill>
                  <a:srgbClr val="042126"/>
                </a:solidFill>
                <a:effectLst/>
                <a:latin typeface="+mn-lt"/>
              </a:rPr>
              <a:t>“The client reports what brings her here today is ‘I returned to use.’”</a:t>
            </a:r>
            <a:endParaRPr lang="en-US" sz="1400" b="1" i="0" u="none" strike="noStrike" dirty="0">
              <a:solidFill>
                <a:srgbClr val="042126"/>
              </a:solidFill>
              <a:effectLst/>
              <a:latin typeface="+mn-lt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05008-5A78-D136-849E-5DDC2523A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1D030-2A9D-1AC1-163C-3B2EBB27D5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8595" y="3121892"/>
            <a:ext cx="2062389" cy="2483777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042126"/>
                </a:solidFill>
                <a:latin typeface="+mn-lt"/>
                <a:cs typeface="Calibri" panose="020F0502020204030204" pitchFamily="34" charset="0"/>
              </a:rPr>
              <a:t>“Client completed assessment due to relapsing after completing treatment at **** and reports three hospitalizations in the last two months as well as two detox admissions.”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320DDE-7AC9-F107-3032-3D6852F75A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BETTER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4EC44C-4C16-A646-C587-BCCB563CDC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95507" y="3038765"/>
            <a:ext cx="2413874" cy="2854035"/>
          </a:xfrm>
        </p:spPr>
        <p:txBody>
          <a:bodyPr/>
          <a:lstStyle/>
          <a:p>
            <a:pPr marL="0" indent="0">
              <a:buNone/>
            </a:pPr>
            <a:r>
              <a:rPr lang="en-US" sz="1100" b="1" dirty="0">
                <a:latin typeface="+mn-lt"/>
                <a:cs typeface="Calibri" panose="020F0502020204030204" pitchFamily="34" charset="0"/>
              </a:rPr>
              <a:t>“The client is a ** year old, multiracial single male from ***, Minnesota.  Brought to ** today by law enforcement from ** County jail.  Denies probation, parole, does have pending legal issues.  Patient reports coming to treatment as a result of a court order.  DOC THC, Meth, last use 2/9/2021.  Does have one mental health diagnosis, does not take medications.  Patient has successfully completed his inpatient programming and now desires to be enrolled in ** Halfway House.”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3CE18D-071E-4494-24B6-80CB63B10F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GREAT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569B7DD-23FC-9A04-73FB-2B5DCA26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Assessment Detail Examples</a:t>
            </a:r>
          </a:p>
        </p:txBody>
      </p:sp>
    </p:spTree>
    <p:extLst>
      <p:ext uri="{BB962C8B-B14F-4D97-AF65-F5344CB8AC3E}">
        <p14:creationId xmlns:p14="http://schemas.microsoft.com/office/powerpoint/2010/main" val="1297882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Acentra Health">
  <a:themeElements>
    <a:clrScheme name="Acentra Colors">
      <a:dk1>
        <a:srgbClr val="000000"/>
      </a:dk1>
      <a:lt1>
        <a:srgbClr val="FFFFFF"/>
      </a:lt1>
      <a:dk2>
        <a:srgbClr val="042126"/>
      </a:dk2>
      <a:lt2>
        <a:srgbClr val="F2ECE4"/>
      </a:lt2>
      <a:accent1>
        <a:srgbClr val="2BBC2B"/>
      </a:accent1>
      <a:accent2>
        <a:srgbClr val="B4EA54"/>
      </a:accent2>
      <a:accent3>
        <a:srgbClr val="ACF2E5"/>
      </a:accent3>
      <a:accent4>
        <a:srgbClr val="D6D2C4"/>
      </a:accent4>
      <a:accent5>
        <a:srgbClr val="F6C436"/>
      </a:accent5>
      <a:accent6>
        <a:srgbClr val="AE2573"/>
      </a:accent6>
      <a:hlink>
        <a:srgbClr val="00A7B5"/>
      </a:hlink>
      <a:folHlink>
        <a:srgbClr val="D6D2C4"/>
      </a:folHlink>
    </a:clrScheme>
    <a:fontScheme name="Office">
      <a:majorFont>
        <a:latin typeface="Arial Bold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entra Health" id="{4AD31868-2B71-45F5-894E-57B9B8DD1D7A}" vid="{55901650-5157-44C7-BDE7-7DE7589BD3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50B110CB2DE48A8B978B83E064470" ma:contentTypeVersion="4" ma:contentTypeDescription="Create a new document." ma:contentTypeScope="" ma:versionID="be2e54f5a539c1bf65096536a5bebe78">
  <xsd:schema xmlns:xsd="http://www.w3.org/2001/XMLSchema" xmlns:xs="http://www.w3.org/2001/XMLSchema" xmlns:p="http://schemas.microsoft.com/office/2006/metadata/properties" xmlns:ns2="ef86a5ef-2828-4a7c-932f-1c1996fe7922" targetNamespace="http://schemas.microsoft.com/office/2006/metadata/properties" ma:root="true" ma:fieldsID="4f8865e2dd386c20ce7135cd6d3a8f2b" ns2:_="">
    <xsd:import namespace="ef86a5ef-2828-4a7c-932f-1c1996fe7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6a5ef-2828-4a7c-932f-1c1996fe7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BF4C9C-AB39-4D21-B14B-B0071D91C33F}">
  <ds:schemaRefs>
    <ds:schemaRef ds:uri="ef86a5ef-2828-4a7c-932f-1c1996fe7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375C78-998C-4CBA-B1CD-EF3F278712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A8B8C9-078F-4B9F-92F8-BEF9EDC91EC9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ef86a5ef-2828-4a7c-932f-1c1996fe79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AcentraTheme1</Template>
  <TotalTime>5050</TotalTime>
  <Words>3683</Words>
  <Application>Microsoft Office PowerPoint</Application>
  <PresentationFormat>Widescreen</PresentationFormat>
  <Paragraphs>506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Arial</vt:lpstr>
      <vt:lpstr>Arial Bold</vt:lpstr>
      <vt:lpstr>Avenir Next LT Pro</vt:lpstr>
      <vt:lpstr>Calibri</vt:lpstr>
      <vt:lpstr>Courier New</vt:lpstr>
      <vt:lpstr>Helvetica Neue Medium</vt:lpstr>
      <vt:lpstr>Lato</vt:lpstr>
      <vt:lpstr>Open Sans</vt:lpstr>
      <vt:lpstr>Raleway</vt:lpstr>
      <vt:lpstr>Raleway SemiBold</vt:lpstr>
      <vt:lpstr>Roboto</vt:lpstr>
      <vt:lpstr>Segoe UI</vt:lpstr>
      <vt:lpstr>System Font Regular</vt:lpstr>
      <vt:lpstr>Wingdings</vt:lpstr>
      <vt:lpstr>Wingdings 3</vt:lpstr>
      <vt:lpstr>Acentra Health</vt:lpstr>
      <vt:lpstr>PowerPoint Presentation</vt:lpstr>
      <vt:lpstr>PowerPoint Presentation</vt:lpstr>
      <vt:lpstr>OBJECTIVES</vt:lpstr>
      <vt:lpstr>PowerPoint Presentation</vt:lpstr>
      <vt:lpstr>REQUIRED DOCUMENTATION</vt:lpstr>
      <vt:lpstr>REQUIRED DOCUMENTATION</vt:lpstr>
      <vt:lpstr>REQUIRED DOCUMENTATION</vt:lpstr>
      <vt:lpstr>Comprehensive Assessment</vt:lpstr>
      <vt:lpstr>Comprehensive Assessment Detail Examples</vt:lpstr>
      <vt:lpstr>Risk Rating Descriptions</vt:lpstr>
      <vt:lpstr>PowerPoint Presentation</vt:lpstr>
      <vt:lpstr>PowerPoint Presentation</vt:lpstr>
      <vt:lpstr>Initial Stabilization or Initial Treatment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 Provider Portal</vt:lpstr>
      <vt:lpstr>Accessing ANG (Atrezzo)  Provider Portal 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 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ANG Provider Portal</vt:lpstr>
      <vt:lpstr>Additional Training Opportunities</vt:lpstr>
      <vt:lpstr>Acentra Training Opportunities</vt:lpstr>
      <vt:lpstr>Question &amp; Answer</vt:lpstr>
      <vt:lpstr>Thank you for attending!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Szabo, Naseem</dc:creator>
  <cp:lastModifiedBy>Luda Romanyuk</cp:lastModifiedBy>
  <cp:revision>11</cp:revision>
  <dcterms:created xsi:type="dcterms:W3CDTF">2023-06-01T17:40:03Z</dcterms:created>
  <dcterms:modified xsi:type="dcterms:W3CDTF">2023-08-11T13:23:35Z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0x010100C5150B110CB2DE48A8B978B83E064470</vt:lpwstr>
  </property>
</Properties>
</file>