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4"/>
    <p:sldMasterId id="2147483766" r:id="rId5"/>
  </p:sldMasterIdLst>
  <p:notesMasterIdLst>
    <p:notesMasterId r:id="rId33"/>
  </p:notesMasterIdLst>
  <p:sldIdLst>
    <p:sldId id="269" r:id="rId6"/>
    <p:sldId id="315" r:id="rId7"/>
    <p:sldId id="309" r:id="rId8"/>
    <p:sldId id="331" r:id="rId9"/>
    <p:sldId id="328" r:id="rId10"/>
    <p:sldId id="292" r:id="rId11"/>
    <p:sldId id="342" r:id="rId12"/>
    <p:sldId id="344" r:id="rId13"/>
    <p:sldId id="355" r:id="rId14"/>
    <p:sldId id="321" r:id="rId15"/>
    <p:sldId id="340" r:id="rId16"/>
    <p:sldId id="341" r:id="rId17"/>
    <p:sldId id="317" r:id="rId18"/>
    <p:sldId id="347" r:id="rId19"/>
    <p:sldId id="358" r:id="rId20"/>
    <p:sldId id="316" r:id="rId21"/>
    <p:sldId id="351" r:id="rId22"/>
    <p:sldId id="348" r:id="rId23"/>
    <p:sldId id="349" r:id="rId24"/>
    <p:sldId id="338" r:id="rId25"/>
    <p:sldId id="356" r:id="rId26"/>
    <p:sldId id="357" r:id="rId27"/>
    <p:sldId id="359" r:id="rId28"/>
    <p:sldId id="360" r:id="rId29"/>
    <p:sldId id="350" r:id="rId30"/>
    <p:sldId id="361" r:id="rId31"/>
    <p:sldId id="311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aleway" panose="020B0503030101060003" pitchFamily="34" charset="0"/>
      <p:regular r:id="rId44"/>
      <p:bold r:id="rId45"/>
      <p:italic r:id="rId46"/>
      <p:boldItalic r:id="rId47"/>
    </p:embeddedFont>
    <p:embeddedFont>
      <p:font typeface="Raleway Light" panose="020B0403030101060003" pitchFamily="34" charset="0"/>
      <p:regular r:id="rId48"/>
      <p:italic r:id="rId49"/>
    </p:embeddedFont>
    <p:embeddedFont>
      <p:font typeface="Raleway SemiBold" panose="020B0703030101060003" pitchFamily="34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973"/>
    <a:srgbClr val="D4CCA8"/>
    <a:srgbClr val="404040"/>
    <a:srgbClr val="A6AFBA"/>
    <a:srgbClr val="37465E"/>
    <a:srgbClr val="EF8A45"/>
    <a:srgbClr val="546980"/>
    <a:srgbClr val="70C2D4"/>
    <a:srgbClr val="F2F2F2"/>
    <a:srgbClr val="BDE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35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Fields" userId="0cd01162-e183-42f2-95c5-a57d66012dd7" providerId="ADAL" clId="{F20A95E7-28AA-4EFF-B5B6-31368ADE52FB}"/>
    <pc:docChg chg="modSld">
      <pc:chgData name="Wendy Fields" userId="0cd01162-e183-42f2-95c5-a57d66012dd7" providerId="ADAL" clId="{F20A95E7-28AA-4EFF-B5B6-31368ADE52FB}" dt="2023-02-27T01:15:35.641" v="27" actId="6549"/>
      <pc:docMkLst>
        <pc:docMk/>
      </pc:docMkLst>
      <pc:sldChg chg="modNotes">
        <pc:chgData name="Wendy Fields" userId="0cd01162-e183-42f2-95c5-a57d66012dd7" providerId="ADAL" clId="{F20A95E7-28AA-4EFF-B5B6-31368ADE52FB}" dt="2023-02-27T01:13:22.553" v="0" actId="6549"/>
        <pc:sldMkLst>
          <pc:docMk/>
          <pc:sldMk cId="2403341657" sldId="269"/>
        </pc:sldMkLst>
      </pc:sldChg>
      <pc:sldChg chg="modNotes">
        <pc:chgData name="Wendy Fields" userId="0cd01162-e183-42f2-95c5-a57d66012dd7" providerId="ADAL" clId="{F20A95E7-28AA-4EFF-B5B6-31368ADE52FB}" dt="2023-02-27T01:13:28.450" v="2" actId="6549"/>
        <pc:sldMkLst>
          <pc:docMk/>
          <pc:sldMk cId="2565506706" sldId="309"/>
        </pc:sldMkLst>
      </pc:sldChg>
      <pc:sldChg chg="modNotes">
        <pc:chgData name="Wendy Fields" userId="0cd01162-e183-42f2-95c5-a57d66012dd7" providerId="ADAL" clId="{F20A95E7-28AA-4EFF-B5B6-31368ADE52FB}" dt="2023-02-27T01:15:35.641" v="27" actId="6549"/>
        <pc:sldMkLst>
          <pc:docMk/>
          <pc:sldMk cId="34152936" sldId="311"/>
        </pc:sldMkLst>
      </pc:sldChg>
      <pc:sldChg chg="modNotes">
        <pc:chgData name="Wendy Fields" userId="0cd01162-e183-42f2-95c5-a57d66012dd7" providerId="ADAL" clId="{F20A95E7-28AA-4EFF-B5B6-31368ADE52FB}" dt="2023-02-27T01:14:18.877" v="4" actId="6549"/>
        <pc:sldMkLst>
          <pc:docMk/>
          <pc:sldMk cId="3298443877" sldId="315"/>
        </pc:sldMkLst>
      </pc:sldChg>
      <pc:sldChg chg="modNotes">
        <pc:chgData name="Wendy Fields" userId="0cd01162-e183-42f2-95c5-a57d66012dd7" providerId="ADAL" clId="{F20A95E7-28AA-4EFF-B5B6-31368ADE52FB}" dt="2023-02-27T01:14:55.652" v="15" actId="6549"/>
        <pc:sldMkLst>
          <pc:docMk/>
          <pc:sldMk cId="1461780899" sldId="316"/>
        </pc:sldMkLst>
      </pc:sldChg>
      <pc:sldChg chg="modNotes">
        <pc:chgData name="Wendy Fields" userId="0cd01162-e183-42f2-95c5-a57d66012dd7" providerId="ADAL" clId="{F20A95E7-28AA-4EFF-B5B6-31368ADE52FB}" dt="2023-02-27T01:14:47.310" v="12" actId="6549"/>
        <pc:sldMkLst>
          <pc:docMk/>
          <pc:sldMk cId="3261190814" sldId="317"/>
        </pc:sldMkLst>
      </pc:sldChg>
      <pc:sldChg chg="modNotes">
        <pc:chgData name="Wendy Fields" userId="0cd01162-e183-42f2-95c5-a57d66012dd7" providerId="ADAL" clId="{F20A95E7-28AA-4EFF-B5B6-31368ADE52FB}" dt="2023-02-27T01:14:37.754" v="9" actId="6549"/>
        <pc:sldMkLst>
          <pc:docMk/>
          <pc:sldMk cId="2694161872" sldId="321"/>
        </pc:sldMkLst>
      </pc:sldChg>
      <pc:sldChg chg="modNotes">
        <pc:chgData name="Wendy Fields" userId="0cd01162-e183-42f2-95c5-a57d66012dd7" providerId="ADAL" clId="{F20A95E7-28AA-4EFF-B5B6-31368ADE52FB}" dt="2023-02-27T01:14:23.867" v="5" actId="6549"/>
        <pc:sldMkLst>
          <pc:docMk/>
          <pc:sldMk cId="3166710415" sldId="328"/>
        </pc:sldMkLst>
      </pc:sldChg>
      <pc:sldChg chg="modNotes">
        <pc:chgData name="Wendy Fields" userId="0cd01162-e183-42f2-95c5-a57d66012dd7" providerId="ADAL" clId="{F20A95E7-28AA-4EFF-B5B6-31368ADE52FB}" dt="2023-02-27T01:13:32.222" v="3" actId="6549"/>
        <pc:sldMkLst>
          <pc:docMk/>
          <pc:sldMk cId="57368962" sldId="331"/>
        </pc:sldMkLst>
      </pc:sldChg>
      <pc:sldChg chg="modNotes">
        <pc:chgData name="Wendy Fields" userId="0cd01162-e183-42f2-95c5-a57d66012dd7" providerId="ADAL" clId="{F20A95E7-28AA-4EFF-B5B6-31368ADE52FB}" dt="2023-02-27T01:15:06.679" v="19" actId="6549"/>
        <pc:sldMkLst>
          <pc:docMk/>
          <pc:sldMk cId="3920005046" sldId="338"/>
        </pc:sldMkLst>
      </pc:sldChg>
      <pc:sldChg chg="modNotes">
        <pc:chgData name="Wendy Fields" userId="0cd01162-e183-42f2-95c5-a57d66012dd7" providerId="ADAL" clId="{F20A95E7-28AA-4EFF-B5B6-31368ADE52FB}" dt="2023-02-27T01:14:40.698" v="10" actId="6549"/>
        <pc:sldMkLst>
          <pc:docMk/>
          <pc:sldMk cId="1917270517" sldId="340"/>
        </pc:sldMkLst>
      </pc:sldChg>
      <pc:sldChg chg="modNotes">
        <pc:chgData name="Wendy Fields" userId="0cd01162-e183-42f2-95c5-a57d66012dd7" providerId="ADAL" clId="{F20A95E7-28AA-4EFF-B5B6-31368ADE52FB}" dt="2023-02-27T01:14:44.100" v="11" actId="6549"/>
        <pc:sldMkLst>
          <pc:docMk/>
          <pc:sldMk cId="2388985618" sldId="341"/>
        </pc:sldMkLst>
      </pc:sldChg>
      <pc:sldChg chg="modNotes">
        <pc:chgData name="Wendy Fields" userId="0cd01162-e183-42f2-95c5-a57d66012dd7" providerId="ADAL" clId="{F20A95E7-28AA-4EFF-B5B6-31368ADE52FB}" dt="2023-02-27T01:14:28.524" v="6" actId="6549"/>
        <pc:sldMkLst>
          <pc:docMk/>
          <pc:sldMk cId="3941562032" sldId="342"/>
        </pc:sldMkLst>
      </pc:sldChg>
      <pc:sldChg chg="modNotes">
        <pc:chgData name="Wendy Fields" userId="0cd01162-e183-42f2-95c5-a57d66012dd7" providerId="ADAL" clId="{F20A95E7-28AA-4EFF-B5B6-31368ADE52FB}" dt="2023-02-27T01:14:31.481" v="7" actId="6549"/>
        <pc:sldMkLst>
          <pc:docMk/>
          <pc:sldMk cId="6808516" sldId="344"/>
        </pc:sldMkLst>
      </pc:sldChg>
      <pc:sldChg chg="modNotes">
        <pc:chgData name="Wendy Fields" userId="0cd01162-e183-42f2-95c5-a57d66012dd7" providerId="ADAL" clId="{F20A95E7-28AA-4EFF-B5B6-31368ADE52FB}" dt="2023-02-27T01:14:50.184" v="13" actId="6549"/>
        <pc:sldMkLst>
          <pc:docMk/>
          <pc:sldMk cId="3830801263" sldId="347"/>
        </pc:sldMkLst>
      </pc:sldChg>
      <pc:sldChg chg="modNotes">
        <pc:chgData name="Wendy Fields" userId="0cd01162-e183-42f2-95c5-a57d66012dd7" providerId="ADAL" clId="{F20A95E7-28AA-4EFF-B5B6-31368ADE52FB}" dt="2023-02-27T01:15:01.271" v="17" actId="6549"/>
        <pc:sldMkLst>
          <pc:docMk/>
          <pc:sldMk cId="1565382715" sldId="348"/>
        </pc:sldMkLst>
      </pc:sldChg>
      <pc:sldChg chg="modNotes">
        <pc:chgData name="Wendy Fields" userId="0cd01162-e183-42f2-95c5-a57d66012dd7" providerId="ADAL" clId="{F20A95E7-28AA-4EFF-B5B6-31368ADE52FB}" dt="2023-02-27T01:15:04.082" v="18" actId="6549"/>
        <pc:sldMkLst>
          <pc:docMk/>
          <pc:sldMk cId="375847937" sldId="349"/>
        </pc:sldMkLst>
      </pc:sldChg>
      <pc:sldChg chg="modNotes">
        <pc:chgData name="Wendy Fields" userId="0cd01162-e183-42f2-95c5-a57d66012dd7" providerId="ADAL" clId="{F20A95E7-28AA-4EFF-B5B6-31368ADE52FB}" dt="2023-02-27T01:15:25.294" v="25" actId="6549"/>
        <pc:sldMkLst>
          <pc:docMk/>
          <pc:sldMk cId="3603820377" sldId="350"/>
        </pc:sldMkLst>
      </pc:sldChg>
      <pc:sldChg chg="modNotes">
        <pc:chgData name="Wendy Fields" userId="0cd01162-e183-42f2-95c5-a57d66012dd7" providerId="ADAL" clId="{F20A95E7-28AA-4EFF-B5B6-31368ADE52FB}" dt="2023-02-27T01:14:58.426" v="16" actId="6549"/>
        <pc:sldMkLst>
          <pc:docMk/>
          <pc:sldMk cId="3133089474" sldId="351"/>
        </pc:sldMkLst>
      </pc:sldChg>
      <pc:sldChg chg="modNotes">
        <pc:chgData name="Wendy Fields" userId="0cd01162-e183-42f2-95c5-a57d66012dd7" providerId="ADAL" clId="{F20A95E7-28AA-4EFF-B5B6-31368ADE52FB}" dt="2023-02-27T01:14:34.459" v="8" actId="6549"/>
        <pc:sldMkLst>
          <pc:docMk/>
          <pc:sldMk cId="3906993900" sldId="355"/>
        </pc:sldMkLst>
      </pc:sldChg>
      <pc:sldChg chg="modNotes">
        <pc:chgData name="Wendy Fields" userId="0cd01162-e183-42f2-95c5-a57d66012dd7" providerId="ADAL" clId="{F20A95E7-28AA-4EFF-B5B6-31368ADE52FB}" dt="2023-02-27T01:15:09.146" v="20" actId="6549"/>
        <pc:sldMkLst>
          <pc:docMk/>
          <pc:sldMk cId="1018481294" sldId="356"/>
        </pc:sldMkLst>
      </pc:sldChg>
      <pc:sldChg chg="modNotes">
        <pc:chgData name="Wendy Fields" userId="0cd01162-e183-42f2-95c5-a57d66012dd7" providerId="ADAL" clId="{F20A95E7-28AA-4EFF-B5B6-31368ADE52FB}" dt="2023-02-27T01:15:12.505" v="21" actId="6549"/>
        <pc:sldMkLst>
          <pc:docMk/>
          <pc:sldMk cId="3190484119" sldId="357"/>
        </pc:sldMkLst>
      </pc:sldChg>
      <pc:sldChg chg="modNotes">
        <pc:chgData name="Wendy Fields" userId="0cd01162-e183-42f2-95c5-a57d66012dd7" providerId="ADAL" clId="{F20A95E7-28AA-4EFF-B5B6-31368ADE52FB}" dt="2023-02-27T01:14:52.370" v="14" actId="6549"/>
        <pc:sldMkLst>
          <pc:docMk/>
          <pc:sldMk cId="2373576948" sldId="358"/>
        </pc:sldMkLst>
      </pc:sldChg>
      <pc:sldChg chg="modNotes">
        <pc:chgData name="Wendy Fields" userId="0cd01162-e183-42f2-95c5-a57d66012dd7" providerId="ADAL" clId="{F20A95E7-28AA-4EFF-B5B6-31368ADE52FB}" dt="2023-02-27T01:15:16.541" v="22" actId="6549"/>
        <pc:sldMkLst>
          <pc:docMk/>
          <pc:sldMk cId="3884468558" sldId="359"/>
        </pc:sldMkLst>
      </pc:sldChg>
      <pc:sldChg chg="modNotes">
        <pc:chgData name="Wendy Fields" userId="0cd01162-e183-42f2-95c5-a57d66012dd7" providerId="ADAL" clId="{F20A95E7-28AA-4EFF-B5B6-31368ADE52FB}" dt="2023-02-27T01:15:22.265" v="24" actId="6549"/>
        <pc:sldMkLst>
          <pc:docMk/>
          <pc:sldMk cId="3255984608" sldId="36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1F3BC-4901-40BB-8A55-050690B60B1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FBC5E8-EF65-4EF3-A4E9-5E994396145F}">
      <dgm:prSet phldrT="[Text]"/>
      <dgm:spPr/>
      <dgm:t>
        <a:bodyPr/>
        <a:lstStyle/>
        <a:p>
          <a:r>
            <a:rPr lang="en-US" b="1" dirty="0"/>
            <a:t>Fee for Service </a:t>
          </a:r>
          <a:r>
            <a:rPr lang="en-US" dirty="0"/>
            <a:t>Medicaid members</a:t>
          </a:r>
        </a:p>
      </dgm:t>
    </dgm:pt>
    <dgm:pt modelId="{883D5D86-023F-42A8-B41E-BA5049AF184C}" type="parTrans" cxnId="{1CA1DC7F-AE46-4AF0-944F-8C5438B90534}">
      <dgm:prSet/>
      <dgm:spPr/>
      <dgm:t>
        <a:bodyPr/>
        <a:lstStyle/>
        <a:p>
          <a:endParaRPr lang="en-US"/>
        </a:p>
      </dgm:t>
    </dgm:pt>
    <dgm:pt modelId="{4013A47B-0741-448D-8319-FE88146CB0BF}" type="sibTrans" cxnId="{1CA1DC7F-AE46-4AF0-944F-8C5438B90534}">
      <dgm:prSet/>
      <dgm:spPr/>
      <dgm:t>
        <a:bodyPr/>
        <a:lstStyle/>
        <a:p>
          <a:endParaRPr lang="en-US"/>
        </a:p>
      </dgm:t>
    </dgm:pt>
    <dgm:pt modelId="{277D135C-AC1C-4EB9-AF91-8E60004E34C4}">
      <dgm:prSet phldrT="[Text]"/>
      <dgm:spPr/>
      <dgm:t>
        <a:bodyPr/>
        <a:lstStyle/>
        <a:p>
          <a:r>
            <a:rPr lang="en-US" b="1" dirty="0">
              <a:latin typeface="Raleway SemiBold" panose="020B0703030101060003" pitchFamily="34" charset="0"/>
            </a:rPr>
            <a:t>Alliant Health Solutions</a:t>
          </a:r>
        </a:p>
      </dgm:t>
    </dgm:pt>
    <dgm:pt modelId="{39075F48-5868-4F8A-85DC-07CF8CB980D1}" type="parTrans" cxnId="{655EBFC6-979C-47CB-8151-C946FA970495}">
      <dgm:prSet/>
      <dgm:spPr/>
      <dgm:t>
        <a:bodyPr/>
        <a:lstStyle/>
        <a:p>
          <a:endParaRPr lang="en-US"/>
        </a:p>
      </dgm:t>
    </dgm:pt>
    <dgm:pt modelId="{86F9CC0E-F1F7-4CCE-A22F-E99115949C96}" type="sibTrans" cxnId="{655EBFC6-979C-47CB-8151-C946FA970495}">
      <dgm:prSet/>
      <dgm:spPr/>
      <dgm:t>
        <a:bodyPr/>
        <a:lstStyle/>
        <a:p>
          <a:endParaRPr lang="en-US"/>
        </a:p>
      </dgm:t>
    </dgm:pt>
    <dgm:pt modelId="{6A52A980-58C5-4E00-9920-66C7225A54D8}">
      <dgm:prSet phldrT="[Text]"/>
      <dgm:spPr/>
      <dgm:t>
        <a:bodyPr/>
        <a:lstStyle/>
        <a:p>
          <a:r>
            <a:rPr lang="en-US" b="1" dirty="0">
              <a:latin typeface="Raleway SemiBold" panose="020B0703030101060003" pitchFamily="34" charset="0"/>
            </a:rPr>
            <a:t>Kepro</a:t>
          </a:r>
        </a:p>
      </dgm:t>
    </dgm:pt>
    <dgm:pt modelId="{421E401F-2F42-4F4B-85E5-48211FEA34B0}" type="parTrans" cxnId="{8F76B30B-662E-42AF-9AF0-20CBC3903DA5}">
      <dgm:prSet/>
      <dgm:spPr/>
      <dgm:t>
        <a:bodyPr/>
        <a:lstStyle/>
        <a:p>
          <a:endParaRPr lang="en-US"/>
        </a:p>
      </dgm:t>
    </dgm:pt>
    <dgm:pt modelId="{814944AA-134C-4DE2-989F-32B9D0665F7A}" type="sibTrans" cxnId="{8F76B30B-662E-42AF-9AF0-20CBC3903DA5}">
      <dgm:prSet/>
      <dgm:spPr/>
      <dgm:t>
        <a:bodyPr/>
        <a:lstStyle/>
        <a:p>
          <a:endParaRPr lang="en-US"/>
        </a:p>
      </dgm:t>
    </dgm:pt>
    <dgm:pt modelId="{ADE301B8-1418-484C-A677-5806B172BA86}">
      <dgm:prSet phldrT="[Text]"/>
      <dgm:spPr/>
      <dgm:t>
        <a:bodyPr/>
        <a:lstStyle/>
        <a:p>
          <a:r>
            <a:rPr lang="en-US" b="1" dirty="0"/>
            <a:t>MS CAN</a:t>
          </a:r>
        </a:p>
        <a:p>
          <a:r>
            <a:rPr lang="en-US" dirty="0"/>
            <a:t>Medicaid members enrolled in the Managed Care plans</a:t>
          </a:r>
        </a:p>
      </dgm:t>
    </dgm:pt>
    <dgm:pt modelId="{DA7829EA-0B63-44E9-A2E9-7D28FAF5EE0F}" type="parTrans" cxnId="{9C91DA8E-FD6E-47CB-A401-55FE7FBCA9AC}">
      <dgm:prSet/>
      <dgm:spPr/>
      <dgm:t>
        <a:bodyPr/>
        <a:lstStyle/>
        <a:p>
          <a:endParaRPr lang="en-US"/>
        </a:p>
      </dgm:t>
    </dgm:pt>
    <dgm:pt modelId="{E0C97F0D-02AD-47EA-BEF4-77847B6E8987}" type="sibTrans" cxnId="{9C91DA8E-FD6E-47CB-A401-55FE7FBCA9AC}">
      <dgm:prSet/>
      <dgm:spPr/>
      <dgm:t>
        <a:bodyPr/>
        <a:lstStyle/>
        <a:p>
          <a:endParaRPr lang="en-US"/>
        </a:p>
      </dgm:t>
    </dgm:pt>
    <dgm:pt modelId="{FC55C6E6-5196-476F-8650-957E23249773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Magnolia</a:t>
          </a:r>
        </a:p>
      </dgm:t>
    </dgm:pt>
    <dgm:pt modelId="{B95E7C29-AE4B-45CF-8A0A-5F3D4F8FE334}" type="parTrans" cxnId="{9B2C42D0-1FE8-412C-B947-342CBE22B9E5}">
      <dgm:prSet/>
      <dgm:spPr/>
      <dgm:t>
        <a:bodyPr/>
        <a:lstStyle/>
        <a:p>
          <a:endParaRPr lang="en-US"/>
        </a:p>
      </dgm:t>
    </dgm:pt>
    <dgm:pt modelId="{2FC20311-703A-4F99-B057-CD18A1FF525A}" type="sibTrans" cxnId="{9B2C42D0-1FE8-412C-B947-342CBE22B9E5}">
      <dgm:prSet/>
      <dgm:spPr/>
      <dgm:t>
        <a:bodyPr/>
        <a:lstStyle/>
        <a:p>
          <a:endParaRPr lang="en-US"/>
        </a:p>
      </dgm:t>
    </dgm:pt>
    <dgm:pt modelId="{05096926-32E6-42BD-A9DB-1DF2360D48B9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Molina</a:t>
          </a:r>
        </a:p>
      </dgm:t>
    </dgm:pt>
    <dgm:pt modelId="{72E144D6-5456-4834-B51B-245374855E37}" type="parTrans" cxnId="{ED2C5C67-85AB-469B-A964-E081F356FE9B}">
      <dgm:prSet/>
      <dgm:spPr/>
      <dgm:t>
        <a:bodyPr/>
        <a:lstStyle/>
        <a:p>
          <a:endParaRPr lang="en-US"/>
        </a:p>
      </dgm:t>
    </dgm:pt>
    <dgm:pt modelId="{FDB645A9-3C1B-4B22-A448-C99A3C0301A5}" type="sibTrans" cxnId="{ED2C5C67-85AB-469B-A964-E081F356FE9B}">
      <dgm:prSet/>
      <dgm:spPr/>
      <dgm:t>
        <a:bodyPr/>
        <a:lstStyle/>
        <a:p>
          <a:endParaRPr lang="en-US"/>
        </a:p>
      </dgm:t>
    </dgm:pt>
    <dgm:pt modelId="{E742E250-D097-4ECF-80B8-B8E390CD03F9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United</a:t>
          </a:r>
        </a:p>
      </dgm:t>
    </dgm:pt>
    <dgm:pt modelId="{3ADC3D04-B014-4473-A49B-34F38212D21D}" type="parTrans" cxnId="{A3F06DA9-B900-40C8-94EB-20BB44C4C3B4}">
      <dgm:prSet/>
      <dgm:spPr/>
      <dgm:t>
        <a:bodyPr/>
        <a:lstStyle/>
        <a:p>
          <a:endParaRPr lang="en-US"/>
        </a:p>
      </dgm:t>
    </dgm:pt>
    <dgm:pt modelId="{28C47DE8-D3C7-4441-971D-5F9B344AF062}" type="sibTrans" cxnId="{A3F06DA9-B900-40C8-94EB-20BB44C4C3B4}">
      <dgm:prSet/>
      <dgm:spPr/>
      <dgm:t>
        <a:bodyPr/>
        <a:lstStyle/>
        <a:p>
          <a:endParaRPr lang="en-US"/>
        </a:p>
      </dgm:t>
    </dgm:pt>
    <dgm:pt modelId="{42C27753-1B8D-426E-8A4E-630BCFD02485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For all services requiring prior authorization </a:t>
          </a:r>
          <a:r>
            <a:rPr lang="en-US" b="1" u="sng" dirty="0">
              <a:latin typeface="Raleway SemiBold" panose="020B0703030101060003" pitchFamily="34" charset="0"/>
            </a:rPr>
            <a:t>except</a:t>
          </a:r>
          <a:r>
            <a:rPr lang="en-US" b="0" dirty="0">
              <a:latin typeface="Raleway SemiBold" panose="020B0703030101060003" pitchFamily="34" charset="0"/>
            </a:rPr>
            <a:t> advanced diagnostic imaging</a:t>
          </a:r>
          <a:endParaRPr lang="en-US" dirty="0">
            <a:latin typeface="Raleway SemiBold" panose="020B0703030101060003" pitchFamily="34" charset="0"/>
          </a:endParaRPr>
        </a:p>
      </dgm:t>
    </dgm:pt>
    <dgm:pt modelId="{438F2959-D44B-4370-92E1-69C0635ED7EC}" type="parTrans" cxnId="{E9C03D57-B673-44AF-8CA0-63A09409539C}">
      <dgm:prSet/>
      <dgm:spPr/>
      <dgm:t>
        <a:bodyPr/>
        <a:lstStyle/>
        <a:p>
          <a:endParaRPr lang="en-US"/>
        </a:p>
      </dgm:t>
    </dgm:pt>
    <dgm:pt modelId="{6E649C95-550F-4374-A8EB-4ED163A9D4BF}" type="sibTrans" cxnId="{E9C03D57-B673-44AF-8CA0-63A09409539C}">
      <dgm:prSet/>
      <dgm:spPr/>
      <dgm:t>
        <a:bodyPr/>
        <a:lstStyle/>
        <a:p>
          <a:endParaRPr lang="en-US"/>
        </a:p>
      </dgm:t>
    </dgm:pt>
    <dgm:pt modelId="{8DC53EE5-349C-40F1-9634-F62D6D3AE171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For advanced diagnostic imaging  </a:t>
          </a:r>
          <a:r>
            <a:rPr lang="en-US" b="1" dirty="0">
              <a:latin typeface="Raleway SemiBold" panose="020B0703030101060003" pitchFamily="34" charset="0"/>
            </a:rPr>
            <a:t>only </a:t>
          </a:r>
          <a:r>
            <a:rPr lang="en-US" b="0" dirty="0">
              <a:latin typeface="Raleway SemiBold" panose="020B0703030101060003" pitchFamily="34" charset="0"/>
            </a:rPr>
            <a:t>(*CPT code list found on our website)</a:t>
          </a:r>
          <a:endParaRPr lang="en-US" dirty="0">
            <a:latin typeface="Raleway SemiBold" panose="020B0703030101060003" pitchFamily="34" charset="0"/>
          </a:endParaRPr>
        </a:p>
      </dgm:t>
    </dgm:pt>
    <dgm:pt modelId="{B1869633-3DF8-4D12-B518-1A98A4C21039}" type="parTrans" cxnId="{3D417C5A-ADBE-4EFC-A634-9566271F2352}">
      <dgm:prSet/>
      <dgm:spPr/>
      <dgm:t>
        <a:bodyPr/>
        <a:lstStyle/>
        <a:p>
          <a:endParaRPr lang="en-US"/>
        </a:p>
      </dgm:t>
    </dgm:pt>
    <dgm:pt modelId="{C754B74F-22B1-4528-93B7-A7190E104D31}" type="sibTrans" cxnId="{3D417C5A-ADBE-4EFC-A634-9566271F2352}">
      <dgm:prSet/>
      <dgm:spPr/>
      <dgm:t>
        <a:bodyPr/>
        <a:lstStyle/>
        <a:p>
          <a:endParaRPr lang="en-US"/>
        </a:p>
      </dgm:t>
    </dgm:pt>
    <dgm:pt modelId="{5FE6BCAD-8E47-4B9C-81AF-74F4CA62467B}">
      <dgm:prSet phldrT="[Text]"/>
      <dgm:spPr/>
      <dgm:t>
        <a:bodyPr/>
        <a:lstStyle/>
        <a:p>
          <a:r>
            <a:rPr lang="en-US" dirty="0">
              <a:latin typeface="Raleway SemiBold" panose="020B0703030101060003" pitchFamily="34" charset="0"/>
            </a:rPr>
            <a:t>MSCAN provider is identified when you run member eligibility thru MESA</a:t>
          </a:r>
        </a:p>
      </dgm:t>
    </dgm:pt>
    <dgm:pt modelId="{B18FA44C-5C1D-49FC-8B29-79570F61119C}" type="parTrans" cxnId="{F5789ECF-A4F1-4949-A367-D06F2FD55AF7}">
      <dgm:prSet/>
      <dgm:spPr/>
      <dgm:t>
        <a:bodyPr/>
        <a:lstStyle/>
        <a:p>
          <a:endParaRPr lang="en-US"/>
        </a:p>
      </dgm:t>
    </dgm:pt>
    <dgm:pt modelId="{D8B76415-2F6C-487B-AF87-A6689B0E4A13}" type="sibTrans" cxnId="{F5789ECF-A4F1-4949-A367-D06F2FD55AF7}">
      <dgm:prSet/>
      <dgm:spPr/>
      <dgm:t>
        <a:bodyPr/>
        <a:lstStyle/>
        <a:p>
          <a:endParaRPr lang="en-US"/>
        </a:p>
      </dgm:t>
    </dgm:pt>
    <dgm:pt modelId="{CE8CD37E-BFA5-4231-AB09-6F31E453E03B}" type="pres">
      <dgm:prSet presAssocID="{EAF1F3BC-4901-40BB-8A55-050690B60B18}" presName="Name0" presStyleCnt="0">
        <dgm:presLayoutVars>
          <dgm:dir/>
          <dgm:animLvl val="lvl"/>
          <dgm:resizeHandles val="exact"/>
        </dgm:presLayoutVars>
      </dgm:prSet>
      <dgm:spPr/>
    </dgm:pt>
    <dgm:pt modelId="{A235E2D2-FBEA-4BCD-8F34-6708A6AC8C4D}" type="pres">
      <dgm:prSet presAssocID="{7FFBC5E8-EF65-4EF3-A4E9-5E994396145F}" presName="linNode" presStyleCnt="0"/>
      <dgm:spPr/>
    </dgm:pt>
    <dgm:pt modelId="{38851552-3A52-42B7-9EDD-4F7CF0E4127E}" type="pres">
      <dgm:prSet presAssocID="{7FFBC5E8-EF65-4EF3-A4E9-5E994396145F}" presName="parentText" presStyleLbl="node1" presStyleIdx="0" presStyleCnt="2" custScaleX="111243">
        <dgm:presLayoutVars>
          <dgm:chMax val="1"/>
          <dgm:bulletEnabled val="1"/>
        </dgm:presLayoutVars>
      </dgm:prSet>
      <dgm:spPr/>
    </dgm:pt>
    <dgm:pt modelId="{F7C89AA4-A474-41F1-B923-5070FAD1189F}" type="pres">
      <dgm:prSet presAssocID="{7FFBC5E8-EF65-4EF3-A4E9-5E994396145F}" presName="descendantText" presStyleLbl="alignAccFollowNode1" presStyleIdx="0" presStyleCnt="2">
        <dgm:presLayoutVars>
          <dgm:bulletEnabled val="1"/>
        </dgm:presLayoutVars>
      </dgm:prSet>
      <dgm:spPr/>
    </dgm:pt>
    <dgm:pt modelId="{54B41256-DE3B-4FAF-8ECE-310B1E06F9C3}" type="pres">
      <dgm:prSet presAssocID="{4013A47B-0741-448D-8319-FE88146CB0BF}" presName="sp" presStyleCnt="0"/>
      <dgm:spPr/>
    </dgm:pt>
    <dgm:pt modelId="{D36548BD-CD92-4FA9-A3CB-96440697F6FB}" type="pres">
      <dgm:prSet presAssocID="{ADE301B8-1418-484C-A677-5806B172BA86}" presName="linNode" presStyleCnt="0"/>
      <dgm:spPr/>
    </dgm:pt>
    <dgm:pt modelId="{1E1D57C3-C535-4C03-87CC-326F557A1909}" type="pres">
      <dgm:prSet presAssocID="{ADE301B8-1418-484C-A677-5806B172BA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C72F254-3B43-4331-A7E6-AF9F1A8F56A0}" type="pres">
      <dgm:prSet presAssocID="{ADE301B8-1418-484C-A677-5806B172BA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C34A107-D216-411B-A0C2-9F558448D87A}" type="presOf" srcId="{ADE301B8-1418-484C-A677-5806B172BA86}" destId="{1E1D57C3-C535-4C03-87CC-326F557A1909}" srcOrd="0" destOrd="0" presId="urn:microsoft.com/office/officeart/2005/8/layout/vList5"/>
    <dgm:cxn modelId="{8F76B30B-662E-42AF-9AF0-20CBC3903DA5}" srcId="{7FFBC5E8-EF65-4EF3-A4E9-5E994396145F}" destId="{6A52A980-58C5-4E00-9920-66C7225A54D8}" srcOrd="1" destOrd="0" parTransId="{421E401F-2F42-4F4B-85E5-48211FEA34B0}" sibTransId="{814944AA-134C-4DE2-989F-32B9D0665F7A}"/>
    <dgm:cxn modelId="{F2338E0C-3F46-4E8F-9C00-18CA4B714598}" type="presOf" srcId="{EAF1F3BC-4901-40BB-8A55-050690B60B18}" destId="{CE8CD37E-BFA5-4231-AB09-6F31E453E03B}" srcOrd="0" destOrd="0" presId="urn:microsoft.com/office/officeart/2005/8/layout/vList5"/>
    <dgm:cxn modelId="{6DA5AB22-ED61-4344-8B30-087200F75953}" type="presOf" srcId="{277D135C-AC1C-4EB9-AF91-8E60004E34C4}" destId="{F7C89AA4-A474-41F1-B923-5070FAD1189F}" srcOrd="0" destOrd="0" presId="urn:microsoft.com/office/officeart/2005/8/layout/vList5"/>
    <dgm:cxn modelId="{451F3741-E95A-4001-A4D6-84A7030DA784}" type="presOf" srcId="{E742E250-D097-4ECF-80B8-B8E390CD03F9}" destId="{8C72F254-3B43-4331-A7E6-AF9F1A8F56A0}" srcOrd="0" destOrd="2" presId="urn:microsoft.com/office/officeart/2005/8/layout/vList5"/>
    <dgm:cxn modelId="{576CB443-FA5D-4AE5-9D85-60226EF4E2A5}" type="presOf" srcId="{05096926-32E6-42BD-A9DB-1DF2360D48B9}" destId="{8C72F254-3B43-4331-A7E6-AF9F1A8F56A0}" srcOrd="0" destOrd="1" presId="urn:microsoft.com/office/officeart/2005/8/layout/vList5"/>
    <dgm:cxn modelId="{ED2C5C67-85AB-469B-A964-E081F356FE9B}" srcId="{ADE301B8-1418-484C-A677-5806B172BA86}" destId="{05096926-32E6-42BD-A9DB-1DF2360D48B9}" srcOrd="1" destOrd="0" parTransId="{72E144D6-5456-4834-B51B-245374855E37}" sibTransId="{FDB645A9-3C1B-4B22-A448-C99A3C0301A5}"/>
    <dgm:cxn modelId="{E115FE4C-DAE0-482C-A198-8702F89928B2}" type="presOf" srcId="{7FFBC5E8-EF65-4EF3-A4E9-5E994396145F}" destId="{38851552-3A52-42B7-9EDD-4F7CF0E4127E}" srcOrd="0" destOrd="0" presId="urn:microsoft.com/office/officeart/2005/8/layout/vList5"/>
    <dgm:cxn modelId="{E9C03D57-B673-44AF-8CA0-63A09409539C}" srcId="{277D135C-AC1C-4EB9-AF91-8E60004E34C4}" destId="{42C27753-1B8D-426E-8A4E-630BCFD02485}" srcOrd="0" destOrd="0" parTransId="{438F2959-D44B-4370-92E1-69C0635ED7EC}" sibTransId="{6E649C95-550F-4374-A8EB-4ED163A9D4BF}"/>
    <dgm:cxn modelId="{3D417C5A-ADBE-4EFC-A634-9566271F2352}" srcId="{6A52A980-58C5-4E00-9920-66C7225A54D8}" destId="{8DC53EE5-349C-40F1-9634-F62D6D3AE171}" srcOrd="0" destOrd="0" parTransId="{B1869633-3DF8-4D12-B518-1A98A4C21039}" sibTransId="{C754B74F-22B1-4528-93B7-A7190E104D31}"/>
    <dgm:cxn modelId="{1CA1DC7F-AE46-4AF0-944F-8C5438B90534}" srcId="{EAF1F3BC-4901-40BB-8A55-050690B60B18}" destId="{7FFBC5E8-EF65-4EF3-A4E9-5E994396145F}" srcOrd="0" destOrd="0" parTransId="{883D5D86-023F-42A8-B41E-BA5049AF184C}" sibTransId="{4013A47B-0741-448D-8319-FE88146CB0BF}"/>
    <dgm:cxn modelId="{28410183-3207-4E09-B454-3D37168D7CD3}" type="presOf" srcId="{42C27753-1B8D-426E-8A4E-630BCFD02485}" destId="{F7C89AA4-A474-41F1-B923-5070FAD1189F}" srcOrd="0" destOrd="1" presId="urn:microsoft.com/office/officeart/2005/8/layout/vList5"/>
    <dgm:cxn modelId="{9C91DA8E-FD6E-47CB-A401-55FE7FBCA9AC}" srcId="{EAF1F3BC-4901-40BB-8A55-050690B60B18}" destId="{ADE301B8-1418-484C-A677-5806B172BA86}" srcOrd="1" destOrd="0" parTransId="{DA7829EA-0B63-44E9-A2E9-7D28FAF5EE0F}" sibTransId="{E0C97F0D-02AD-47EA-BEF4-77847B6E8987}"/>
    <dgm:cxn modelId="{437B5B92-3E71-44A9-91EB-033DE9155C87}" type="presOf" srcId="{FC55C6E6-5196-476F-8650-957E23249773}" destId="{8C72F254-3B43-4331-A7E6-AF9F1A8F56A0}" srcOrd="0" destOrd="0" presId="urn:microsoft.com/office/officeart/2005/8/layout/vList5"/>
    <dgm:cxn modelId="{A3F06DA9-B900-40C8-94EB-20BB44C4C3B4}" srcId="{ADE301B8-1418-484C-A677-5806B172BA86}" destId="{E742E250-D097-4ECF-80B8-B8E390CD03F9}" srcOrd="2" destOrd="0" parTransId="{3ADC3D04-B014-4473-A49B-34F38212D21D}" sibTransId="{28C47DE8-D3C7-4441-971D-5F9B344AF062}"/>
    <dgm:cxn modelId="{655EBFC6-979C-47CB-8151-C946FA970495}" srcId="{7FFBC5E8-EF65-4EF3-A4E9-5E994396145F}" destId="{277D135C-AC1C-4EB9-AF91-8E60004E34C4}" srcOrd="0" destOrd="0" parTransId="{39075F48-5868-4F8A-85DC-07CF8CB980D1}" sibTransId="{86F9CC0E-F1F7-4CCE-A22F-E99115949C96}"/>
    <dgm:cxn modelId="{F5789ECF-A4F1-4949-A367-D06F2FD55AF7}" srcId="{ADE301B8-1418-484C-A677-5806B172BA86}" destId="{5FE6BCAD-8E47-4B9C-81AF-74F4CA62467B}" srcOrd="3" destOrd="0" parTransId="{B18FA44C-5C1D-49FC-8B29-79570F61119C}" sibTransId="{D8B76415-2F6C-487B-AF87-A6689B0E4A13}"/>
    <dgm:cxn modelId="{9B2C42D0-1FE8-412C-B947-342CBE22B9E5}" srcId="{ADE301B8-1418-484C-A677-5806B172BA86}" destId="{FC55C6E6-5196-476F-8650-957E23249773}" srcOrd="0" destOrd="0" parTransId="{B95E7C29-AE4B-45CF-8A0A-5F3D4F8FE334}" sibTransId="{2FC20311-703A-4F99-B057-CD18A1FF525A}"/>
    <dgm:cxn modelId="{778C61D4-5605-4E75-82D2-4E26BCBF79CC}" type="presOf" srcId="{5FE6BCAD-8E47-4B9C-81AF-74F4CA62467B}" destId="{8C72F254-3B43-4331-A7E6-AF9F1A8F56A0}" srcOrd="0" destOrd="3" presId="urn:microsoft.com/office/officeart/2005/8/layout/vList5"/>
    <dgm:cxn modelId="{3E9AA9D7-D9E0-485E-AB30-3A288DA85B1F}" type="presOf" srcId="{8DC53EE5-349C-40F1-9634-F62D6D3AE171}" destId="{F7C89AA4-A474-41F1-B923-5070FAD1189F}" srcOrd="0" destOrd="3" presId="urn:microsoft.com/office/officeart/2005/8/layout/vList5"/>
    <dgm:cxn modelId="{BC5872F4-AE26-4B44-BE21-ACE4FF18E063}" type="presOf" srcId="{6A52A980-58C5-4E00-9920-66C7225A54D8}" destId="{F7C89AA4-A474-41F1-B923-5070FAD1189F}" srcOrd="0" destOrd="2" presId="urn:microsoft.com/office/officeart/2005/8/layout/vList5"/>
    <dgm:cxn modelId="{38DB4780-2575-4819-A541-8251C78778E7}" type="presParOf" srcId="{CE8CD37E-BFA5-4231-AB09-6F31E453E03B}" destId="{A235E2D2-FBEA-4BCD-8F34-6708A6AC8C4D}" srcOrd="0" destOrd="0" presId="urn:microsoft.com/office/officeart/2005/8/layout/vList5"/>
    <dgm:cxn modelId="{FC9E6C71-E4D0-4939-91A9-1B158A421892}" type="presParOf" srcId="{A235E2D2-FBEA-4BCD-8F34-6708A6AC8C4D}" destId="{38851552-3A52-42B7-9EDD-4F7CF0E4127E}" srcOrd="0" destOrd="0" presId="urn:microsoft.com/office/officeart/2005/8/layout/vList5"/>
    <dgm:cxn modelId="{7DD58D0A-49B3-44B8-AB42-F2CCA616DA68}" type="presParOf" srcId="{A235E2D2-FBEA-4BCD-8F34-6708A6AC8C4D}" destId="{F7C89AA4-A474-41F1-B923-5070FAD1189F}" srcOrd="1" destOrd="0" presId="urn:microsoft.com/office/officeart/2005/8/layout/vList5"/>
    <dgm:cxn modelId="{7C35C591-B348-4237-9B4F-BFEA9E25E5D4}" type="presParOf" srcId="{CE8CD37E-BFA5-4231-AB09-6F31E453E03B}" destId="{54B41256-DE3B-4FAF-8ECE-310B1E06F9C3}" srcOrd="1" destOrd="0" presId="urn:microsoft.com/office/officeart/2005/8/layout/vList5"/>
    <dgm:cxn modelId="{6BF5947F-D9BC-4BCB-B56B-45846CEFFBE8}" type="presParOf" srcId="{CE8CD37E-BFA5-4231-AB09-6F31E453E03B}" destId="{D36548BD-CD92-4FA9-A3CB-96440697F6FB}" srcOrd="2" destOrd="0" presId="urn:microsoft.com/office/officeart/2005/8/layout/vList5"/>
    <dgm:cxn modelId="{D655EACC-24B5-4544-A6DD-BDB34B4FAF6C}" type="presParOf" srcId="{D36548BD-CD92-4FA9-A3CB-96440697F6FB}" destId="{1E1D57C3-C535-4C03-87CC-326F557A1909}" srcOrd="0" destOrd="0" presId="urn:microsoft.com/office/officeart/2005/8/layout/vList5"/>
    <dgm:cxn modelId="{FB2D1599-8B21-4997-A7C6-CD246D2CE0B5}" type="presParOf" srcId="{D36548BD-CD92-4FA9-A3CB-96440697F6FB}" destId="{8C72F254-3B43-4331-A7E6-AF9F1A8F56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F1F3BC-4901-40BB-8A55-050690B60B1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FBC5E8-EF65-4EF3-A4E9-5E994396145F}">
      <dgm:prSet phldrT="[Text]"/>
      <dgm:spPr>
        <a:xfrm>
          <a:off x="0" y="3006"/>
          <a:ext cx="2172099" cy="1984356"/>
        </a:xfrm>
        <a:prstGeom prst="roundRect">
          <a:avLst/>
        </a:prstGeom>
        <a:solidFill>
          <a:srgbClr val="54698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Technical Denial</a:t>
          </a:r>
          <a:endParaRPr lang="en-US" dirty="0">
            <a:solidFill>
              <a:srgbClr val="FFFFFF"/>
            </a:solidFill>
            <a:latin typeface="Raleway SemiBold" panose="020B0703030101060003" pitchFamily="34" charset="0"/>
            <a:ea typeface="+mn-ea"/>
            <a:cs typeface="+mn-cs"/>
          </a:endParaRPr>
        </a:p>
      </dgm:t>
    </dgm:pt>
    <dgm:pt modelId="{883D5D86-023F-42A8-B41E-BA5049AF184C}" type="parTrans" cxnId="{1CA1DC7F-AE46-4AF0-944F-8C5438B90534}">
      <dgm:prSet/>
      <dgm:spPr/>
      <dgm:t>
        <a:bodyPr/>
        <a:lstStyle/>
        <a:p>
          <a:endParaRPr lang="en-US"/>
        </a:p>
      </dgm:t>
    </dgm:pt>
    <dgm:pt modelId="{4013A47B-0741-448D-8319-FE88146CB0BF}" type="sibTrans" cxnId="{1CA1DC7F-AE46-4AF0-944F-8C5438B90534}">
      <dgm:prSet/>
      <dgm:spPr/>
      <dgm:t>
        <a:bodyPr/>
        <a:lstStyle/>
        <a:p>
          <a:endParaRPr lang="en-US"/>
        </a:p>
      </dgm:t>
    </dgm:pt>
    <dgm:pt modelId="{277D135C-AC1C-4EB9-AF91-8E60004E34C4}">
      <dgm:prSet phldrT="[Text]" custT="1"/>
      <dgm:spPr>
        <a:xfrm rot="5400000">
          <a:off x="3309112" y="-935570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Occurs when any portion of the requested services is denied because it did not comply with DOM rules and regulations (administrative)</a:t>
          </a:r>
        </a:p>
      </dgm:t>
    </dgm:pt>
    <dgm:pt modelId="{39075F48-5868-4F8A-85DC-07CF8CB980D1}" type="parTrans" cxnId="{655EBFC6-979C-47CB-8151-C946FA970495}">
      <dgm:prSet/>
      <dgm:spPr/>
      <dgm:t>
        <a:bodyPr/>
        <a:lstStyle/>
        <a:p>
          <a:endParaRPr lang="en-US"/>
        </a:p>
      </dgm:t>
    </dgm:pt>
    <dgm:pt modelId="{86F9CC0E-F1F7-4CCE-A22F-E99115949C96}" type="sibTrans" cxnId="{655EBFC6-979C-47CB-8151-C946FA970495}">
      <dgm:prSet/>
      <dgm:spPr/>
      <dgm:t>
        <a:bodyPr/>
        <a:lstStyle/>
        <a:p>
          <a:endParaRPr lang="en-US"/>
        </a:p>
      </dgm:t>
    </dgm:pt>
    <dgm:pt modelId="{ADE301B8-1418-484C-A677-5806B172BA86}">
      <dgm:prSet phldrT="[Text]"/>
      <dgm:spPr>
        <a:xfrm>
          <a:off x="0" y="4170155"/>
          <a:ext cx="2172099" cy="1984356"/>
        </a:xfrm>
        <a:prstGeom prst="roundRect">
          <a:avLst/>
        </a:prstGeom>
        <a:solidFill>
          <a:srgbClr val="546980">
            <a:hueOff val="1718006"/>
            <a:satOff val="5272"/>
            <a:lumOff val="-12942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Reconsiderations</a:t>
          </a:r>
        </a:p>
      </dgm:t>
    </dgm:pt>
    <dgm:pt modelId="{DA7829EA-0B63-44E9-A2E9-7D28FAF5EE0F}" type="parTrans" cxnId="{9C91DA8E-FD6E-47CB-A401-55FE7FBCA9AC}">
      <dgm:prSet/>
      <dgm:spPr/>
      <dgm:t>
        <a:bodyPr/>
        <a:lstStyle/>
        <a:p>
          <a:endParaRPr lang="en-US"/>
        </a:p>
      </dgm:t>
    </dgm:pt>
    <dgm:pt modelId="{E0C97F0D-02AD-47EA-BEF4-77847B6E8987}" type="sibTrans" cxnId="{9C91DA8E-FD6E-47CB-A401-55FE7FBCA9AC}">
      <dgm:prSet/>
      <dgm:spPr/>
      <dgm:t>
        <a:bodyPr/>
        <a:lstStyle/>
        <a:p>
          <a:endParaRPr lang="en-US"/>
        </a:p>
      </dgm:t>
    </dgm:pt>
    <dgm:pt modelId="{FC55C6E6-5196-476F-8650-957E23249773}">
      <dgm:prSet phldrT="[Text]"/>
      <dgm:spPr>
        <a:xfrm rot="5400000">
          <a:off x="3309112" y="3231578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1508362"/>
            <a:satOff val="-4152"/>
            <a:lumOff val="-1813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1508362"/>
              <a:satOff val="-4152"/>
              <a:lumOff val="-181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Raleway SemiBold" panose="020B0703030101060003" pitchFamily="34" charset="0"/>
            <a:ea typeface="+mn-ea"/>
            <a:cs typeface="+mn-cs"/>
          </a:endParaRPr>
        </a:p>
      </dgm:t>
    </dgm:pt>
    <dgm:pt modelId="{B95E7C29-AE4B-45CF-8A0A-5F3D4F8FE334}" type="parTrans" cxnId="{9B2C42D0-1FE8-412C-B947-342CBE22B9E5}">
      <dgm:prSet/>
      <dgm:spPr/>
      <dgm:t>
        <a:bodyPr/>
        <a:lstStyle/>
        <a:p>
          <a:endParaRPr lang="en-US"/>
        </a:p>
      </dgm:t>
    </dgm:pt>
    <dgm:pt modelId="{2FC20311-703A-4F99-B057-CD18A1FF525A}" type="sibTrans" cxnId="{9B2C42D0-1FE8-412C-B947-342CBE22B9E5}">
      <dgm:prSet/>
      <dgm:spPr/>
      <dgm:t>
        <a:bodyPr/>
        <a:lstStyle/>
        <a:p>
          <a:endParaRPr lang="en-US"/>
        </a:p>
      </dgm:t>
    </dgm:pt>
    <dgm:pt modelId="{C2C5C95F-B71D-47D9-A69D-2AAD227830B1}">
      <dgm:prSet phldrT="[Text]"/>
      <dgm:spPr>
        <a:xfrm>
          <a:off x="0" y="2086581"/>
          <a:ext cx="2172099" cy="1984356"/>
        </a:xfrm>
        <a:prstGeom prst="roundRect">
          <a:avLst/>
        </a:prstGeom>
        <a:solidFill>
          <a:srgbClr val="546980">
            <a:hueOff val="859003"/>
            <a:satOff val="2636"/>
            <a:lumOff val="-6471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Clinical Denial</a:t>
          </a:r>
        </a:p>
      </dgm:t>
    </dgm:pt>
    <dgm:pt modelId="{F324B549-3B9E-43BB-A5C8-38F2AEAB3D7A}" type="parTrans" cxnId="{D33C9274-7843-4C5E-A23F-7B8B00D5400E}">
      <dgm:prSet/>
      <dgm:spPr/>
      <dgm:t>
        <a:bodyPr/>
        <a:lstStyle/>
        <a:p>
          <a:endParaRPr lang="en-US"/>
        </a:p>
      </dgm:t>
    </dgm:pt>
    <dgm:pt modelId="{40BF804B-DD2D-45E9-8E5C-D32A81073113}" type="sibTrans" cxnId="{D33C9274-7843-4C5E-A23F-7B8B00D5400E}">
      <dgm:prSet/>
      <dgm:spPr/>
      <dgm:t>
        <a:bodyPr/>
        <a:lstStyle/>
        <a:p>
          <a:endParaRPr lang="en-US"/>
        </a:p>
      </dgm:t>
    </dgm:pt>
    <dgm:pt modelId="{9C1C9E1B-FE84-425F-8976-DE2918FF131C}">
      <dgm:prSet phldrT="[Text]" custT="1"/>
      <dgm:spPr>
        <a:xfrm rot="5400000">
          <a:off x="3309112" y="1148003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754181"/>
            <a:satOff val="-2076"/>
            <a:lumOff val="-907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754181"/>
              <a:satOff val="-2076"/>
              <a:lumOff val="-907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Occurs when any portion of requested services is denied by a physician reviewer for clinical reasons</a:t>
          </a:r>
        </a:p>
      </dgm:t>
    </dgm:pt>
    <dgm:pt modelId="{C4231A43-C3F8-4120-9234-0210D459D9EC}" type="parTrans" cxnId="{30838B04-DE4D-47AF-BCF9-339BA05FF8D9}">
      <dgm:prSet/>
      <dgm:spPr/>
      <dgm:t>
        <a:bodyPr/>
        <a:lstStyle/>
        <a:p>
          <a:endParaRPr lang="en-US"/>
        </a:p>
      </dgm:t>
    </dgm:pt>
    <dgm:pt modelId="{59BDF8C6-8220-42BC-BDF3-E6EF5E2AB256}" type="sibTrans" cxnId="{30838B04-DE4D-47AF-BCF9-339BA05FF8D9}">
      <dgm:prSet/>
      <dgm:spPr/>
      <dgm:t>
        <a:bodyPr/>
        <a:lstStyle/>
        <a:p>
          <a:endParaRPr lang="en-US"/>
        </a:p>
      </dgm:t>
    </dgm:pt>
    <dgm:pt modelId="{B1BBFC20-4AC6-4D78-B3B4-01692CAAEFB9}">
      <dgm:prSet phldrT="[Text]"/>
      <dgm:spPr>
        <a:xfrm rot="5400000">
          <a:off x="3309112" y="3231578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1508362"/>
            <a:satOff val="-4152"/>
            <a:lumOff val="-1813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1508362"/>
              <a:satOff val="-4152"/>
              <a:lumOff val="-181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May be requested by the member or provider for any review that received a clinical denial </a:t>
          </a:r>
        </a:p>
      </dgm:t>
    </dgm:pt>
    <dgm:pt modelId="{BCCD91AD-7AB5-40F6-83DC-308872B4B5E3}" type="parTrans" cxnId="{9DF0C3BC-01EC-464B-B7CD-82D122ABE0A2}">
      <dgm:prSet/>
      <dgm:spPr/>
      <dgm:t>
        <a:bodyPr/>
        <a:lstStyle/>
        <a:p>
          <a:endParaRPr lang="en-US"/>
        </a:p>
      </dgm:t>
    </dgm:pt>
    <dgm:pt modelId="{43DAA205-8B27-4C8D-8973-000FC038052A}" type="sibTrans" cxnId="{9DF0C3BC-01EC-464B-B7CD-82D122ABE0A2}">
      <dgm:prSet/>
      <dgm:spPr/>
      <dgm:t>
        <a:bodyPr/>
        <a:lstStyle/>
        <a:p>
          <a:endParaRPr lang="en-US"/>
        </a:p>
      </dgm:t>
    </dgm:pt>
    <dgm:pt modelId="{078211E3-9606-4175-84E1-53064EEE5D7F}">
      <dgm:prSet phldrT="[Text]"/>
      <dgm:spPr>
        <a:xfrm rot="5400000">
          <a:off x="3309112" y="3231578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1508362"/>
            <a:satOff val="-4152"/>
            <a:lumOff val="-1813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1508362"/>
              <a:satOff val="-4152"/>
              <a:lumOff val="-181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Denial notifications have specific instructions for requesting reconsideration</a:t>
          </a:r>
        </a:p>
      </dgm:t>
    </dgm:pt>
    <dgm:pt modelId="{AE07EC3E-64AB-4C30-AD78-F277D157D17B}" type="parTrans" cxnId="{5CBA8367-099A-4380-98B8-BF36F08F2008}">
      <dgm:prSet/>
      <dgm:spPr/>
      <dgm:t>
        <a:bodyPr/>
        <a:lstStyle/>
        <a:p>
          <a:endParaRPr lang="en-US"/>
        </a:p>
      </dgm:t>
    </dgm:pt>
    <dgm:pt modelId="{C14A680B-BFAC-4194-8704-7687D1AD023C}" type="sibTrans" cxnId="{5CBA8367-099A-4380-98B8-BF36F08F2008}">
      <dgm:prSet/>
      <dgm:spPr/>
      <dgm:t>
        <a:bodyPr/>
        <a:lstStyle/>
        <a:p>
          <a:endParaRPr lang="en-US"/>
        </a:p>
      </dgm:t>
    </dgm:pt>
    <dgm:pt modelId="{FACDBD49-EBEB-41D9-A028-8F3CD5BAA22E}">
      <dgm:prSet phldrT="[Text]"/>
      <dgm:spPr>
        <a:xfrm rot="5400000">
          <a:off x="3309112" y="3231578"/>
          <a:ext cx="1587485" cy="3861511"/>
        </a:xfrm>
        <a:solidFill>
          <a:srgbClr val="546980">
            <a:tint val="40000"/>
            <a:alpha val="90000"/>
            <a:hueOff val="1508362"/>
            <a:satOff val="-4152"/>
            <a:lumOff val="-1813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1508362"/>
              <a:satOff val="-4152"/>
              <a:lumOff val="-181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Another look at the review by a second physician reviewer</a:t>
          </a:r>
        </a:p>
      </dgm:t>
    </dgm:pt>
    <dgm:pt modelId="{5FE6481A-BE9B-4CCF-84CD-F46323F98653}" type="parTrans" cxnId="{ECBED76F-7016-45B8-8DD9-0C33479211FF}">
      <dgm:prSet/>
      <dgm:spPr/>
      <dgm:t>
        <a:bodyPr/>
        <a:lstStyle/>
        <a:p>
          <a:endParaRPr lang="en-US"/>
        </a:p>
      </dgm:t>
    </dgm:pt>
    <dgm:pt modelId="{43DCE049-BA2E-4AD0-885C-6C36C4E327C0}" type="sibTrans" cxnId="{ECBED76F-7016-45B8-8DD9-0C33479211FF}">
      <dgm:prSet/>
      <dgm:spPr/>
      <dgm:t>
        <a:bodyPr/>
        <a:lstStyle/>
        <a:p>
          <a:endParaRPr lang="en-US"/>
        </a:p>
      </dgm:t>
    </dgm:pt>
    <dgm:pt modelId="{CE8CD37E-BFA5-4231-AB09-6F31E453E03B}" type="pres">
      <dgm:prSet presAssocID="{EAF1F3BC-4901-40BB-8A55-050690B60B18}" presName="Name0" presStyleCnt="0">
        <dgm:presLayoutVars>
          <dgm:dir/>
          <dgm:animLvl val="lvl"/>
          <dgm:resizeHandles val="exact"/>
        </dgm:presLayoutVars>
      </dgm:prSet>
      <dgm:spPr/>
    </dgm:pt>
    <dgm:pt modelId="{A235E2D2-FBEA-4BCD-8F34-6708A6AC8C4D}" type="pres">
      <dgm:prSet presAssocID="{7FFBC5E8-EF65-4EF3-A4E9-5E994396145F}" presName="linNode" presStyleCnt="0"/>
      <dgm:spPr/>
    </dgm:pt>
    <dgm:pt modelId="{38851552-3A52-42B7-9EDD-4F7CF0E4127E}" type="pres">
      <dgm:prSet presAssocID="{7FFBC5E8-EF65-4EF3-A4E9-5E994396145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7C89AA4-A474-41F1-B923-5070FAD1189F}" type="pres">
      <dgm:prSet presAssocID="{7FFBC5E8-EF65-4EF3-A4E9-5E994396145F}" presName="descendantText" presStyleLbl="alignAccFollowNode1" presStyleIdx="0" presStyleCnt="3">
        <dgm:presLayoutVars>
          <dgm:bulletEnabled val="1"/>
        </dgm:presLayoutVars>
      </dgm:prSet>
      <dgm:spPr/>
    </dgm:pt>
    <dgm:pt modelId="{54B41256-DE3B-4FAF-8ECE-310B1E06F9C3}" type="pres">
      <dgm:prSet presAssocID="{4013A47B-0741-448D-8319-FE88146CB0BF}" presName="sp" presStyleCnt="0"/>
      <dgm:spPr/>
    </dgm:pt>
    <dgm:pt modelId="{A3C4E450-3033-4402-99B0-12C5610C0231}" type="pres">
      <dgm:prSet presAssocID="{C2C5C95F-B71D-47D9-A69D-2AAD227830B1}" presName="linNode" presStyleCnt="0"/>
      <dgm:spPr/>
    </dgm:pt>
    <dgm:pt modelId="{E8EE23B4-DCD8-4E8C-8D0E-9BB82CAD22E8}" type="pres">
      <dgm:prSet presAssocID="{C2C5C95F-B71D-47D9-A69D-2AAD227830B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58FDC3-C70A-4417-87B2-EA054E970341}" type="pres">
      <dgm:prSet presAssocID="{C2C5C95F-B71D-47D9-A69D-2AAD227830B1}" presName="descendantText" presStyleLbl="alignAccFollowNode1" presStyleIdx="1" presStyleCnt="3">
        <dgm:presLayoutVars>
          <dgm:bulletEnabled val="1"/>
        </dgm:presLayoutVars>
      </dgm:prSet>
      <dgm:spPr/>
    </dgm:pt>
    <dgm:pt modelId="{7A7695E4-C763-4F2D-8A07-59614BFA3751}" type="pres">
      <dgm:prSet presAssocID="{40BF804B-DD2D-45E9-8E5C-D32A81073113}" presName="sp" presStyleCnt="0"/>
      <dgm:spPr/>
    </dgm:pt>
    <dgm:pt modelId="{D36548BD-CD92-4FA9-A3CB-96440697F6FB}" type="pres">
      <dgm:prSet presAssocID="{ADE301B8-1418-484C-A677-5806B172BA86}" presName="linNode" presStyleCnt="0"/>
      <dgm:spPr/>
    </dgm:pt>
    <dgm:pt modelId="{1E1D57C3-C535-4C03-87CC-326F557A1909}" type="pres">
      <dgm:prSet presAssocID="{ADE301B8-1418-484C-A677-5806B172BA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C72F254-3B43-4331-A7E6-AF9F1A8F56A0}" type="pres">
      <dgm:prSet presAssocID="{ADE301B8-1418-484C-A677-5806B172BA86}" presName="descendantText" presStyleLbl="alignAccFollowNode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30838B04-DE4D-47AF-BCF9-339BA05FF8D9}" srcId="{C2C5C95F-B71D-47D9-A69D-2AAD227830B1}" destId="{9C1C9E1B-FE84-425F-8976-DE2918FF131C}" srcOrd="0" destOrd="0" parTransId="{C4231A43-C3F8-4120-9234-0210D459D9EC}" sibTransId="{59BDF8C6-8220-42BC-BDF3-E6EF5E2AB256}"/>
    <dgm:cxn modelId="{0A701118-EBD1-42A0-BB58-5C39562981BB}" type="presOf" srcId="{7FFBC5E8-EF65-4EF3-A4E9-5E994396145F}" destId="{38851552-3A52-42B7-9EDD-4F7CF0E4127E}" srcOrd="0" destOrd="0" presId="urn:microsoft.com/office/officeart/2005/8/layout/vList5"/>
    <dgm:cxn modelId="{E6796F19-02C2-4FD3-B6A2-5301DA0D745C}" type="presOf" srcId="{078211E3-9606-4175-84E1-53064EEE5D7F}" destId="{8C72F254-3B43-4331-A7E6-AF9F1A8F56A0}" srcOrd="0" destOrd="3" presId="urn:microsoft.com/office/officeart/2005/8/layout/vList5"/>
    <dgm:cxn modelId="{AF767D19-86EF-459C-A8B6-9F65FFB9DB04}" type="presOf" srcId="{9C1C9E1B-FE84-425F-8976-DE2918FF131C}" destId="{BA58FDC3-C70A-4417-87B2-EA054E970341}" srcOrd="0" destOrd="0" presId="urn:microsoft.com/office/officeart/2005/8/layout/vList5"/>
    <dgm:cxn modelId="{49F21C1C-A112-448F-935E-D21231AA296D}" type="presOf" srcId="{FC55C6E6-5196-476F-8650-957E23249773}" destId="{8C72F254-3B43-4331-A7E6-AF9F1A8F56A0}" srcOrd="0" destOrd="0" presId="urn:microsoft.com/office/officeart/2005/8/layout/vList5"/>
    <dgm:cxn modelId="{760E8128-97D3-414F-B1E7-76A9AD852ECA}" type="presOf" srcId="{EAF1F3BC-4901-40BB-8A55-050690B60B18}" destId="{CE8CD37E-BFA5-4231-AB09-6F31E453E03B}" srcOrd="0" destOrd="0" presId="urn:microsoft.com/office/officeart/2005/8/layout/vList5"/>
    <dgm:cxn modelId="{058DBE34-51B2-4BDF-A42A-F789C89CC434}" type="presOf" srcId="{277D135C-AC1C-4EB9-AF91-8E60004E34C4}" destId="{F7C89AA4-A474-41F1-B923-5070FAD1189F}" srcOrd="0" destOrd="0" presId="urn:microsoft.com/office/officeart/2005/8/layout/vList5"/>
    <dgm:cxn modelId="{5CBA8367-099A-4380-98B8-BF36F08F2008}" srcId="{ADE301B8-1418-484C-A677-5806B172BA86}" destId="{078211E3-9606-4175-84E1-53064EEE5D7F}" srcOrd="3" destOrd="0" parTransId="{AE07EC3E-64AB-4C30-AD78-F277D157D17B}" sibTransId="{C14A680B-BFAC-4194-8704-7687D1AD023C}"/>
    <dgm:cxn modelId="{ECBED76F-7016-45B8-8DD9-0C33479211FF}" srcId="{ADE301B8-1418-484C-A677-5806B172BA86}" destId="{FACDBD49-EBEB-41D9-A028-8F3CD5BAA22E}" srcOrd="2" destOrd="0" parTransId="{5FE6481A-BE9B-4CCF-84CD-F46323F98653}" sibTransId="{43DCE049-BA2E-4AD0-885C-6C36C4E327C0}"/>
    <dgm:cxn modelId="{D33C9274-7843-4C5E-A23F-7B8B00D5400E}" srcId="{EAF1F3BC-4901-40BB-8A55-050690B60B18}" destId="{C2C5C95F-B71D-47D9-A69D-2AAD227830B1}" srcOrd="1" destOrd="0" parTransId="{F324B549-3B9E-43BB-A5C8-38F2AEAB3D7A}" sibTransId="{40BF804B-DD2D-45E9-8E5C-D32A81073113}"/>
    <dgm:cxn modelId="{1CA1DC7F-AE46-4AF0-944F-8C5438B90534}" srcId="{EAF1F3BC-4901-40BB-8A55-050690B60B18}" destId="{7FFBC5E8-EF65-4EF3-A4E9-5E994396145F}" srcOrd="0" destOrd="0" parTransId="{883D5D86-023F-42A8-B41E-BA5049AF184C}" sibTransId="{4013A47B-0741-448D-8319-FE88146CB0BF}"/>
    <dgm:cxn modelId="{9C91DA8E-FD6E-47CB-A401-55FE7FBCA9AC}" srcId="{EAF1F3BC-4901-40BB-8A55-050690B60B18}" destId="{ADE301B8-1418-484C-A677-5806B172BA86}" srcOrd="2" destOrd="0" parTransId="{DA7829EA-0B63-44E9-A2E9-7D28FAF5EE0F}" sibTransId="{E0C97F0D-02AD-47EA-BEF4-77847B6E8987}"/>
    <dgm:cxn modelId="{18EC5E99-356A-4D64-A323-3A8D6B72C431}" type="presOf" srcId="{ADE301B8-1418-484C-A677-5806B172BA86}" destId="{1E1D57C3-C535-4C03-87CC-326F557A1909}" srcOrd="0" destOrd="0" presId="urn:microsoft.com/office/officeart/2005/8/layout/vList5"/>
    <dgm:cxn modelId="{0CD4A1A7-84E1-4706-BE32-152D9096D82C}" type="presOf" srcId="{B1BBFC20-4AC6-4D78-B3B4-01692CAAEFB9}" destId="{8C72F254-3B43-4331-A7E6-AF9F1A8F56A0}" srcOrd="0" destOrd="1" presId="urn:microsoft.com/office/officeart/2005/8/layout/vList5"/>
    <dgm:cxn modelId="{4DE24AB5-3355-4B54-9B3C-F0F2E36893F5}" type="presOf" srcId="{FACDBD49-EBEB-41D9-A028-8F3CD5BAA22E}" destId="{8C72F254-3B43-4331-A7E6-AF9F1A8F56A0}" srcOrd="0" destOrd="2" presId="urn:microsoft.com/office/officeart/2005/8/layout/vList5"/>
    <dgm:cxn modelId="{9DF0C3BC-01EC-464B-B7CD-82D122ABE0A2}" srcId="{ADE301B8-1418-484C-A677-5806B172BA86}" destId="{B1BBFC20-4AC6-4D78-B3B4-01692CAAEFB9}" srcOrd="1" destOrd="0" parTransId="{BCCD91AD-7AB5-40F6-83DC-308872B4B5E3}" sibTransId="{43DAA205-8B27-4C8D-8973-000FC038052A}"/>
    <dgm:cxn modelId="{655EBFC6-979C-47CB-8151-C946FA970495}" srcId="{7FFBC5E8-EF65-4EF3-A4E9-5E994396145F}" destId="{277D135C-AC1C-4EB9-AF91-8E60004E34C4}" srcOrd="0" destOrd="0" parTransId="{39075F48-5868-4F8A-85DC-07CF8CB980D1}" sibTransId="{86F9CC0E-F1F7-4CCE-A22F-E99115949C96}"/>
    <dgm:cxn modelId="{6B5043CD-9943-430E-A4EF-2A8A207199C0}" type="presOf" srcId="{C2C5C95F-B71D-47D9-A69D-2AAD227830B1}" destId="{E8EE23B4-DCD8-4E8C-8D0E-9BB82CAD22E8}" srcOrd="0" destOrd="0" presId="urn:microsoft.com/office/officeart/2005/8/layout/vList5"/>
    <dgm:cxn modelId="{9B2C42D0-1FE8-412C-B947-342CBE22B9E5}" srcId="{ADE301B8-1418-484C-A677-5806B172BA86}" destId="{FC55C6E6-5196-476F-8650-957E23249773}" srcOrd="0" destOrd="0" parTransId="{B95E7C29-AE4B-45CF-8A0A-5F3D4F8FE334}" sibTransId="{2FC20311-703A-4F99-B057-CD18A1FF525A}"/>
    <dgm:cxn modelId="{5202B737-26B2-4AF0-B3B8-074C0ACDD016}" type="presParOf" srcId="{CE8CD37E-BFA5-4231-AB09-6F31E453E03B}" destId="{A235E2D2-FBEA-4BCD-8F34-6708A6AC8C4D}" srcOrd="0" destOrd="0" presId="urn:microsoft.com/office/officeart/2005/8/layout/vList5"/>
    <dgm:cxn modelId="{76DDF92F-F4D2-4B50-9D0E-0CEE7DC6F410}" type="presParOf" srcId="{A235E2D2-FBEA-4BCD-8F34-6708A6AC8C4D}" destId="{38851552-3A52-42B7-9EDD-4F7CF0E4127E}" srcOrd="0" destOrd="0" presId="urn:microsoft.com/office/officeart/2005/8/layout/vList5"/>
    <dgm:cxn modelId="{2773E13D-46DB-4DAF-A3B9-5C1A568533BC}" type="presParOf" srcId="{A235E2D2-FBEA-4BCD-8F34-6708A6AC8C4D}" destId="{F7C89AA4-A474-41F1-B923-5070FAD1189F}" srcOrd="1" destOrd="0" presId="urn:microsoft.com/office/officeart/2005/8/layout/vList5"/>
    <dgm:cxn modelId="{0BE42FD3-316B-45AD-AD6A-9FB09CE8E3CB}" type="presParOf" srcId="{CE8CD37E-BFA5-4231-AB09-6F31E453E03B}" destId="{54B41256-DE3B-4FAF-8ECE-310B1E06F9C3}" srcOrd="1" destOrd="0" presId="urn:microsoft.com/office/officeart/2005/8/layout/vList5"/>
    <dgm:cxn modelId="{823C1797-666E-4A38-94CA-6F7DCEB8E748}" type="presParOf" srcId="{CE8CD37E-BFA5-4231-AB09-6F31E453E03B}" destId="{A3C4E450-3033-4402-99B0-12C5610C0231}" srcOrd="2" destOrd="0" presId="urn:microsoft.com/office/officeart/2005/8/layout/vList5"/>
    <dgm:cxn modelId="{B6D378E9-6594-4418-80D4-5214E8A0C090}" type="presParOf" srcId="{A3C4E450-3033-4402-99B0-12C5610C0231}" destId="{E8EE23B4-DCD8-4E8C-8D0E-9BB82CAD22E8}" srcOrd="0" destOrd="0" presId="urn:microsoft.com/office/officeart/2005/8/layout/vList5"/>
    <dgm:cxn modelId="{A57FAE79-C51E-4158-BA3C-B37C7987283A}" type="presParOf" srcId="{A3C4E450-3033-4402-99B0-12C5610C0231}" destId="{BA58FDC3-C70A-4417-87B2-EA054E970341}" srcOrd="1" destOrd="0" presId="urn:microsoft.com/office/officeart/2005/8/layout/vList5"/>
    <dgm:cxn modelId="{C8524BB2-09CD-4A33-9BB0-8BD7E9A0E6D1}" type="presParOf" srcId="{CE8CD37E-BFA5-4231-AB09-6F31E453E03B}" destId="{7A7695E4-C763-4F2D-8A07-59614BFA3751}" srcOrd="3" destOrd="0" presId="urn:microsoft.com/office/officeart/2005/8/layout/vList5"/>
    <dgm:cxn modelId="{E980BED4-E902-4882-B92C-8F05A6D51F1F}" type="presParOf" srcId="{CE8CD37E-BFA5-4231-AB09-6F31E453E03B}" destId="{D36548BD-CD92-4FA9-A3CB-96440697F6FB}" srcOrd="4" destOrd="0" presId="urn:microsoft.com/office/officeart/2005/8/layout/vList5"/>
    <dgm:cxn modelId="{9BE11C4C-D8FA-4B11-BD9A-D4C8B91044D9}" type="presParOf" srcId="{D36548BD-CD92-4FA9-A3CB-96440697F6FB}" destId="{1E1D57C3-C535-4C03-87CC-326F557A1909}" srcOrd="0" destOrd="0" presId="urn:microsoft.com/office/officeart/2005/8/layout/vList5"/>
    <dgm:cxn modelId="{B8604F57-D07C-4360-A396-D6A73B988494}" type="presParOf" srcId="{D36548BD-CD92-4FA9-A3CB-96440697F6FB}" destId="{8C72F254-3B43-4331-A7E6-AF9F1A8F56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89AA4-A474-41F1-B923-5070FAD1189F}">
      <dsp:nvSpPr>
        <dsp:cNvPr id="0" name=""/>
        <dsp:cNvSpPr/>
      </dsp:nvSpPr>
      <dsp:spPr>
        <a:xfrm rot="5400000">
          <a:off x="4193091" y="-1067351"/>
          <a:ext cx="1972965" cy="460103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>
              <a:latin typeface="Raleway SemiBold" panose="020B0703030101060003" pitchFamily="34" charset="0"/>
            </a:rPr>
            <a:t>Alliant Health Solutions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For all services requiring prior authorization </a:t>
          </a:r>
          <a:r>
            <a:rPr lang="en-US" sz="1700" b="1" u="sng" kern="1200" dirty="0">
              <a:latin typeface="Raleway SemiBold" panose="020B0703030101060003" pitchFamily="34" charset="0"/>
            </a:rPr>
            <a:t>except</a:t>
          </a:r>
          <a:r>
            <a:rPr lang="en-US" sz="1700" b="0" kern="1200" dirty="0">
              <a:latin typeface="Raleway SemiBold" panose="020B0703030101060003" pitchFamily="34" charset="0"/>
            </a:rPr>
            <a:t> advanced diagnostic imaging</a:t>
          </a:r>
          <a:endParaRPr lang="en-US" sz="1700" kern="1200" dirty="0">
            <a:latin typeface="Raleway SemiBold" panose="020B0703030101060003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>
              <a:latin typeface="Raleway SemiBold" panose="020B0703030101060003" pitchFamily="34" charset="0"/>
            </a:rPr>
            <a:t>Kepro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For advanced diagnostic imaging  </a:t>
          </a:r>
          <a:r>
            <a:rPr lang="en-US" sz="1700" b="1" kern="1200" dirty="0">
              <a:latin typeface="Raleway SemiBold" panose="020B0703030101060003" pitchFamily="34" charset="0"/>
            </a:rPr>
            <a:t>only </a:t>
          </a:r>
          <a:r>
            <a:rPr lang="en-US" sz="1700" b="0" kern="1200" dirty="0">
              <a:latin typeface="Raleway SemiBold" panose="020B0703030101060003" pitchFamily="34" charset="0"/>
            </a:rPr>
            <a:t>(*CPT code list found on our website)</a:t>
          </a:r>
          <a:endParaRPr lang="en-US" sz="1700" kern="1200" dirty="0">
            <a:latin typeface="Raleway SemiBold" panose="020B0703030101060003" pitchFamily="34" charset="0"/>
          </a:endParaRPr>
        </a:p>
      </dsp:txBody>
      <dsp:txXfrm rot="-5400000">
        <a:off x="2879058" y="342994"/>
        <a:ext cx="4504720" cy="1780341"/>
      </dsp:txXfrm>
    </dsp:sp>
    <dsp:sp modelId="{38851552-3A52-42B7-9EDD-4F7CF0E4127E}">
      <dsp:nvSpPr>
        <dsp:cNvPr id="0" name=""/>
        <dsp:cNvSpPr/>
      </dsp:nvSpPr>
      <dsp:spPr>
        <a:xfrm>
          <a:off x="0" y="61"/>
          <a:ext cx="2879058" cy="24662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Fee for Service </a:t>
          </a:r>
          <a:r>
            <a:rPr lang="en-US" sz="2100" kern="1200" dirty="0"/>
            <a:t>Medicaid members</a:t>
          </a:r>
        </a:p>
      </dsp:txBody>
      <dsp:txXfrm>
        <a:off x="120390" y="120451"/>
        <a:ext cx="2638278" cy="2225426"/>
      </dsp:txXfrm>
    </dsp:sp>
    <dsp:sp modelId="{8C72F254-3B43-4331-A7E6-AF9F1A8F56A0}">
      <dsp:nvSpPr>
        <dsp:cNvPr id="0" name=""/>
        <dsp:cNvSpPr/>
      </dsp:nvSpPr>
      <dsp:spPr>
        <a:xfrm rot="5400000">
          <a:off x="4100837" y="1428649"/>
          <a:ext cx="1972965" cy="4788065"/>
        </a:xfrm>
        <a:prstGeom prst="round2SameRect">
          <a:avLst/>
        </a:prstGeom>
        <a:solidFill>
          <a:schemeClr val="accent2">
            <a:tint val="40000"/>
            <a:alpha val="90000"/>
            <a:hueOff val="1508362"/>
            <a:satOff val="-4152"/>
            <a:lumOff val="-18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508362"/>
              <a:satOff val="-4152"/>
              <a:lumOff val="-1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Magnolia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Molina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United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Raleway SemiBold" panose="020B0703030101060003" pitchFamily="34" charset="0"/>
            </a:rPr>
            <a:t>MSCAN provider is identified when you run member eligibility thru MESA</a:t>
          </a:r>
        </a:p>
      </dsp:txBody>
      <dsp:txXfrm rot="-5400000">
        <a:off x="2693287" y="2932511"/>
        <a:ext cx="4691753" cy="1780341"/>
      </dsp:txXfrm>
    </dsp:sp>
    <dsp:sp modelId="{1E1D57C3-C535-4C03-87CC-326F557A1909}">
      <dsp:nvSpPr>
        <dsp:cNvPr id="0" name=""/>
        <dsp:cNvSpPr/>
      </dsp:nvSpPr>
      <dsp:spPr>
        <a:xfrm>
          <a:off x="0" y="2589578"/>
          <a:ext cx="2693287" cy="2466206"/>
        </a:xfrm>
        <a:prstGeom prst="roundRect">
          <a:avLst/>
        </a:prstGeom>
        <a:solidFill>
          <a:schemeClr val="accent2">
            <a:hueOff val="1718006"/>
            <a:satOff val="5272"/>
            <a:lumOff val="-1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MS CAN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Medicaid members enrolled in the Managed Care plans</a:t>
          </a:r>
        </a:p>
      </dsp:txBody>
      <dsp:txXfrm>
        <a:off x="120390" y="2709968"/>
        <a:ext cx="2452507" cy="2225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89AA4-A474-41F1-B923-5070FAD1189F}">
      <dsp:nvSpPr>
        <dsp:cNvPr id="0" name=""/>
        <dsp:cNvSpPr/>
      </dsp:nvSpPr>
      <dsp:spPr>
        <a:xfrm rot="5400000">
          <a:off x="3309112" y="-935570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Occurs when any portion of the requested services is denied because it did not comply with DOM rules and regulations (administrative)</a:t>
          </a:r>
        </a:p>
      </dsp:txBody>
      <dsp:txXfrm rot="-5400000">
        <a:off x="2172100" y="278937"/>
        <a:ext cx="3784016" cy="1432495"/>
      </dsp:txXfrm>
    </dsp:sp>
    <dsp:sp modelId="{38851552-3A52-42B7-9EDD-4F7CF0E4127E}">
      <dsp:nvSpPr>
        <dsp:cNvPr id="0" name=""/>
        <dsp:cNvSpPr/>
      </dsp:nvSpPr>
      <dsp:spPr>
        <a:xfrm>
          <a:off x="0" y="3006"/>
          <a:ext cx="2172099" cy="1984356"/>
        </a:xfrm>
        <a:prstGeom prst="roundRect">
          <a:avLst/>
        </a:prstGeom>
        <a:solidFill>
          <a:srgbClr val="54698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Technical Denial</a:t>
          </a:r>
          <a:endParaRPr lang="en-US" sz="1700" kern="1200" dirty="0">
            <a:solidFill>
              <a:srgbClr val="FFFFFF"/>
            </a:solidFill>
            <a:latin typeface="Raleway SemiBold" panose="020B0703030101060003" pitchFamily="34" charset="0"/>
            <a:ea typeface="+mn-ea"/>
            <a:cs typeface="+mn-cs"/>
          </a:endParaRPr>
        </a:p>
      </dsp:txBody>
      <dsp:txXfrm>
        <a:off x="96868" y="99874"/>
        <a:ext cx="1978363" cy="1790620"/>
      </dsp:txXfrm>
    </dsp:sp>
    <dsp:sp modelId="{BA58FDC3-C70A-4417-87B2-EA054E970341}">
      <dsp:nvSpPr>
        <dsp:cNvPr id="0" name=""/>
        <dsp:cNvSpPr/>
      </dsp:nvSpPr>
      <dsp:spPr>
        <a:xfrm rot="5400000">
          <a:off x="3309112" y="1148003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754181"/>
            <a:satOff val="-2076"/>
            <a:lumOff val="-907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754181"/>
              <a:satOff val="-2076"/>
              <a:lumOff val="-90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Occurs when any portion of requested services is denied by a physician reviewer for clinical reasons</a:t>
          </a:r>
        </a:p>
      </dsp:txBody>
      <dsp:txXfrm rot="-5400000">
        <a:off x="2172100" y="2362511"/>
        <a:ext cx="3784016" cy="1432495"/>
      </dsp:txXfrm>
    </dsp:sp>
    <dsp:sp modelId="{E8EE23B4-DCD8-4E8C-8D0E-9BB82CAD22E8}">
      <dsp:nvSpPr>
        <dsp:cNvPr id="0" name=""/>
        <dsp:cNvSpPr/>
      </dsp:nvSpPr>
      <dsp:spPr>
        <a:xfrm>
          <a:off x="0" y="2086581"/>
          <a:ext cx="2172099" cy="1984356"/>
        </a:xfrm>
        <a:prstGeom prst="roundRect">
          <a:avLst/>
        </a:prstGeom>
        <a:solidFill>
          <a:srgbClr val="546980">
            <a:hueOff val="859003"/>
            <a:satOff val="2636"/>
            <a:lumOff val="-6471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Clinical Denial</a:t>
          </a:r>
        </a:p>
      </dsp:txBody>
      <dsp:txXfrm>
        <a:off x="96868" y="2183449"/>
        <a:ext cx="1978363" cy="1790620"/>
      </dsp:txXfrm>
    </dsp:sp>
    <dsp:sp modelId="{8C72F254-3B43-4331-A7E6-AF9F1A8F56A0}">
      <dsp:nvSpPr>
        <dsp:cNvPr id="0" name=""/>
        <dsp:cNvSpPr/>
      </dsp:nvSpPr>
      <dsp:spPr>
        <a:xfrm rot="5400000">
          <a:off x="3309112" y="3231578"/>
          <a:ext cx="1587485" cy="3861511"/>
        </a:xfrm>
        <a:prstGeom prst="round2SameRect">
          <a:avLst/>
        </a:prstGeom>
        <a:solidFill>
          <a:srgbClr val="546980">
            <a:tint val="40000"/>
            <a:alpha val="90000"/>
            <a:hueOff val="1508362"/>
            <a:satOff val="-4152"/>
            <a:lumOff val="-1813"/>
            <a:alphaOff val="0"/>
          </a:srgbClr>
        </a:solidFill>
        <a:ln w="12700" cap="flat" cmpd="sng" algn="ctr">
          <a:solidFill>
            <a:srgbClr val="546980">
              <a:tint val="40000"/>
              <a:alpha val="90000"/>
              <a:hueOff val="1508362"/>
              <a:satOff val="-4152"/>
              <a:lumOff val="-181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Raleway SemiBold" panose="020B0703030101060003" pitchFamily="34" charset="0"/>
            <a:ea typeface="+mn-ea"/>
            <a:cs typeface="+mn-cs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May be requested by the member or provider for any review that received a clinical denial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Another look at the review by a second physician reviewer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aleway SemiBold" panose="020B0703030101060003" pitchFamily="34" charset="0"/>
              <a:ea typeface="+mn-ea"/>
              <a:cs typeface="+mn-cs"/>
            </a:rPr>
            <a:t>Denial notifications have specific instructions for requesting reconsideration</a:t>
          </a:r>
        </a:p>
      </dsp:txBody>
      <dsp:txXfrm rot="-5400000">
        <a:off x="2172100" y="4446086"/>
        <a:ext cx="3784016" cy="1432495"/>
      </dsp:txXfrm>
    </dsp:sp>
    <dsp:sp modelId="{1E1D57C3-C535-4C03-87CC-326F557A1909}">
      <dsp:nvSpPr>
        <dsp:cNvPr id="0" name=""/>
        <dsp:cNvSpPr/>
      </dsp:nvSpPr>
      <dsp:spPr>
        <a:xfrm>
          <a:off x="0" y="4170155"/>
          <a:ext cx="2172099" cy="1984356"/>
        </a:xfrm>
        <a:prstGeom prst="roundRect">
          <a:avLst/>
        </a:prstGeom>
        <a:solidFill>
          <a:srgbClr val="546980">
            <a:hueOff val="1718006"/>
            <a:satOff val="5272"/>
            <a:lumOff val="-12942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FF"/>
              </a:solidFill>
              <a:latin typeface="Raleway SemiBold" panose="020B0703030101060003" pitchFamily="34" charset="0"/>
              <a:ea typeface="+mn-ea"/>
              <a:cs typeface="+mn-cs"/>
            </a:rPr>
            <a:t>Reconsiderations</a:t>
          </a:r>
        </a:p>
      </dsp:txBody>
      <dsp:txXfrm>
        <a:off x="96868" y="4267023"/>
        <a:ext cx="1978363" cy="1790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B3CC-822A-448C-A494-11F5A0573AD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BA10-C5CF-4769-BB45-19E5C126B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4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0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5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1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52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7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43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1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9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27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6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689982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9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8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5969" y="457200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5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7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4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1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53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 userDrawn="1"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505" y="1808666"/>
            <a:ext cx="3114560" cy="853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 userDrawn="1"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2654DA9-A0B0-45D3-B7B8-375262ACB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3149405"/>
            <a:ext cx="9144000" cy="9773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0" cap="all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404EE8-B2A5-450E-9A81-6228F56DC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369290"/>
            <a:ext cx="9144000" cy="376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Sub-Headline Title of Presentation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FB084F5-4CD1-40D9-A5B0-5B547857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8293" y="623142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A1A9B5"/>
                </a:solidFill>
                <a:latin typeface="Raleway Light" panose="020B04030301010600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 userDrawn="1"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 userDrawn="1"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 userDrawn="1"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F80C2-1B61-4A83-9111-0C1A4A947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1D1F3E-5E4A-414A-B060-4CF7A1ACDB05}"/>
              </a:ext>
            </a:extLst>
          </p:cNvPr>
          <p:cNvSpPr/>
          <p:nvPr userDrawn="1"/>
        </p:nvSpPr>
        <p:spPr>
          <a:xfrm flipH="1">
            <a:off x="336576" y="345059"/>
            <a:ext cx="3605842" cy="522760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D234D-2B48-4443-8C12-93E45BAD6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2211" y="1666928"/>
            <a:ext cx="4827127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DE4420-773B-42D0-889B-793AE42B5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161" y="651666"/>
            <a:ext cx="4860963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4A409F-165C-43DD-A5AE-01FBB79C252C}"/>
              </a:ext>
            </a:extLst>
          </p:cNvPr>
          <p:cNvCxnSpPr>
            <a:cxnSpLocks/>
          </p:cNvCxnSpPr>
          <p:nvPr userDrawn="1"/>
        </p:nvCxnSpPr>
        <p:spPr>
          <a:xfrm>
            <a:off x="4533161" y="1372368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C22C373-1DA0-49A0-A079-15F7E85D83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3605842" cy="5227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2E44BBB-6E99-4CD0-A483-B31C175A80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498347" y="1039921"/>
            <a:ext cx="1693654" cy="5099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B74C93-8338-43A7-B64A-221A251384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33067" y="3331050"/>
            <a:ext cx="4861057" cy="28088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531072-8A2C-4786-9F85-EC800E67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8B2AC3B-3D12-4247-A461-E16432FC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B8FED-CE21-4554-9615-E4F1E1FF0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1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E0A959-8D73-4BFE-A565-839AA1FC7F61}"/>
              </a:ext>
            </a:extLst>
          </p:cNvPr>
          <p:cNvSpPr/>
          <p:nvPr userDrawn="1"/>
        </p:nvSpPr>
        <p:spPr>
          <a:xfrm flipH="1">
            <a:off x="436896" y="3706356"/>
            <a:ext cx="9949132" cy="260517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196AACB-BEA1-40C0-9521-79B2387478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70" y="3305934"/>
            <a:ext cx="9949132" cy="26051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3D95C46-4D84-452D-8F4E-99CEBC61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65002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B26E6-60E4-46D5-A290-F5BA5D7DC899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7072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E81C031-6C0C-4CEE-8B45-2FB33E0C655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76301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8ADA81-69C1-47F6-BC08-5D78A3BC5AD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206620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781280-F2F1-4A51-A120-AF12BEEC7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5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 userDrawn="1">
          <p15:clr>
            <a:srgbClr val="FBAE40"/>
          </p15:clr>
        </p15:guide>
        <p15:guide id="2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8A191A2-1815-4213-BFB6-302359B75777}"/>
              </a:ext>
            </a:extLst>
          </p:cNvPr>
          <p:cNvSpPr/>
          <p:nvPr userDrawn="1"/>
        </p:nvSpPr>
        <p:spPr>
          <a:xfrm>
            <a:off x="9022080" y="1"/>
            <a:ext cx="316992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14BBCFE-9B60-49F8-B6C5-1ECD65FD8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824" y="2775578"/>
            <a:ext cx="6506853" cy="3530119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6FC17F8-0335-4251-930B-CF3A5F9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2C0771-4AD6-4196-B5B7-4C9EE53A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3B835-467B-4F22-9025-31B0363D3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1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249D24-D2C1-4F5C-B073-29A8F13CCEBF}"/>
              </a:ext>
            </a:extLst>
          </p:cNvPr>
          <p:cNvCxnSpPr>
            <a:cxnSpLocks/>
          </p:cNvCxnSpPr>
          <p:nvPr userDrawn="1"/>
        </p:nvCxnSpPr>
        <p:spPr>
          <a:xfrm>
            <a:off x="3431232" y="6099550"/>
            <a:ext cx="3395639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88D58-1BCE-4995-8384-ED8D03C47E95}"/>
              </a:ext>
            </a:extLst>
          </p:cNvPr>
          <p:cNvCxnSpPr>
            <a:cxnSpLocks/>
          </p:cNvCxnSpPr>
          <p:nvPr userDrawn="1"/>
        </p:nvCxnSpPr>
        <p:spPr>
          <a:xfrm>
            <a:off x="5342453" y="3406966"/>
            <a:ext cx="31293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0ED802-D27C-4ACD-A1E8-92AD5D37FD3C}"/>
              </a:ext>
            </a:extLst>
          </p:cNvPr>
          <p:cNvCxnSpPr>
            <a:cxnSpLocks/>
          </p:cNvCxnSpPr>
          <p:nvPr userDrawn="1"/>
        </p:nvCxnSpPr>
        <p:spPr>
          <a:xfrm>
            <a:off x="4664020" y="4303206"/>
            <a:ext cx="33121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F350FF-2607-4AB9-97A8-4723F5BB59D4}"/>
              </a:ext>
            </a:extLst>
          </p:cNvPr>
          <p:cNvCxnSpPr>
            <a:cxnSpLocks/>
          </p:cNvCxnSpPr>
          <p:nvPr userDrawn="1"/>
        </p:nvCxnSpPr>
        <p:spPr>
          <a:xfrm>
            <a:off x="4055093" y="5200786"/>
            <a:ext cx="3175612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CF9AC7-6B73-471D-8FF6-205C78455449}"/>
              </a:ext>
            </a:extLst>
          </p:cNvPr>
          <p:cNvCxnSpPr>
            <a:cxnSpLocks/>
          </p:cNvCxnSpPr>
          <p:nvPr userDrawn="1"/>
        </p:nvCxnSpPr>
        <p:spPr>
          <a:xfrm>
            <a:off x="5938674" y="2509170"/>
            <a:ext cx="3142915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3012383"/>
            <a:ext cx="4088989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3733085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35C5C5-0E78-4829-9195-C2747EE6F5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938674" y="1793099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5A16E2A-6533-4F41-8133-E1BD9B46241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38674" y="2062650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BCAE461-EA65-4EE4-B2D2-1C23D2B5721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42453" y="2697602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31E995-4E4C-4DDF-86EA-7751B2B01DE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342453" y="2967153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E86445-706B-4ADF-A168-6B29B4F434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64020" y="359302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803BED7-65A5-4957-8B17-A7580E47CB5A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664020" y="386257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D226ADA-068E-42CB-B751-FF433D83A4C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055093" y="449106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BCDEC3-C76A-4F11-8C02-2EF28C05B84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055093" y="476061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BADDDC-E9EA-4A72-8BA1-8B543BF5D6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31232" y="5388640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42F86A7-75F9-4C68-99AD-7417A25816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431232" y="5658191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8FD6EE49-2998-43A6-9F2F-B6E247BD4AB9}"/>
              </a:ext>
            </a:extLst>
          </p:cNvPr>
          <p:cNvSpPr/>
          <p:nvPr userDrawn="1"/>
        </p:nvSpPr>
        <p:spPr>
          <a:xfrm flipH="1">
            <a:off x="5717446" y="-74425"/>
            <a:ext cx="6645349" cy="7038753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  <a:gd name="connsiteX4" fmla="*/ 0 w 4114800"/>
              <a:gd name="connsiteY4" fmla="*/ 0 h 6858000"/>
              <a:gd name="connsiteX0" fmla="*/ 0 w 4114800"/>
              <a:gd name="connsiteY0" fmla="*/ 31898 h 6889898"/>
              <a:gd name="connsiteX1" fmla="*/ 2668772 w 4114800"/>
              <a:gd name="connsiteY1" fmla="*/ 0 h 6889898"/>
              <a:gd name="connsiteX2" fmla="*/ 4114800 w 4114800"/>
              <a:gd name="connsiteY2" fmla="*/ 6889898 h 6889898"/>
              <a:gd name="connsiteX3" fmla="*/ 0 w 4114800"/>
              <a:gd name="connsiteY3" fmla="*/ 6889898 h 6889898"/>
              <a:gd name="connsiteX4" fmla="*/ 0 w 4114800"/>
              <a:gd name="connsiteY4" fmla="*/ 31898 h 6889898"/>
              <a:gd name="connsiteX0" fmla="*/ 0 w 4114800"/>
              <a:gd name="connsiteY0" fmla="*/ 21265 h 6879265"/>
              <a:gd name="connsiteX1" fmla="*/ 2604977 w 4114800"/>
              <a:gd name="connsiteY1" fmla="*/ 0 h 6879265"/>
              <a:gd name="connsiteX2" fmla="*/ 4114800 w 4114800"/>
              <a:gd name="connsiteY2" fmla="*/ 6879265 h 6879265"/>
              <a:gd name="connsiteX3" fmla="*/ 0 w 4114800"/>
              <a:gd name="connsiteY3" fmla="*/ 6879265 h 6879265"/>
              <a:gd name="connsiteX4" fmla="*/ 0 w 4114800"/>
              <a:gd name="connsiteY4" fmla="*/ 21265 h 6879265"/>
              <a:gd name="connsiteX0" fmla="*/ 0 w 6826102"/>
              <a:gd name="connsiteY0" fmla="*/ 31898 h 6879265"/>
              <a:gd name="connsiteX1" fmla="*/ 5316279 w 6826102"/>
              <a:gd name="connsiteY1" fmla="*/ 0 h 6879265"/>
              <a:gd name="connsiteX2" fmla="*/ 6826102 w 6826102"/>
              <a:gd name="connsiteY2" fmla="*/ 6879265 h 6879265"/>
              <a:gd name="connsiteX3" fmla="*/ 2711302 w 6826102"/>
              <a:gd name="connsiteY3" fmla="*/ 6879265 h 6879265"/>
              <a:gd name="connsiteX4" fmla="*/ 0 w 6826102"/>
              <a:gd name="connsiteY4" fmla="*/ 31898 h 6879265"/>
              <a:gd name="connsiteX0" fmla="*/ 0 w 6826102"/>
              <a:gd name="connsiteY0" fmla="*/ 21266 h 6868633"/>
              <a:gd name="connsiteX1" fmla="*/ 3880883 w 6826102"/>
              <a:gd name="connsiteY1" fmla="*/ 0 h 6868633"/>
              <a:gd name="connsiteX2" fmla="*/ 6826102 w 6826102"/>
              <a:gd name="connsiteY2" fmla="*/ 6868633 h 6868633"/>
              <a:gd name="connsiteX3" fmla="*/ 2711302 w 6826102"/>
              <a:gd name="connsiteY3" fmla="*/ 6868633 h 6868633"/>
              <a:gd name="connsiteX4" fmla="*/ 0 w 6826102"/>
              <a:gd name="connsiteY4" fmla="*/ 21266 h 6868633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711302 w 7187609"/>
              <a:gd name="connsiteY3" fmla="*/ 6868633 h 6889898"/>
              <a:gd name="connsiteX4" fmla="*/ 0 w 7187609"/>
              <a:gd name="connsiteY4" fmla="*/ 21266 h 6889898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583712 w 7187609"/>
              <a:gd name="connsiteY3" fmla="*/ 6889898 h 6889898"/>
              <a:gd name="connsiteX4" fmla="*/ 0 w 7187609"/>
              <a:gd name="connsiteY4" fmla="*/ 21266 h 6889898"/>
              <a:gd name="connsiteX0" fmla="*/ 0 w 8729330"/>
              <a:gd name="connsiteY0" fmla="*/ 1 h 6889898"/>
              <a:gd name="connsiteX1" fmla="*/ 5422604 w 8729330"/>
              <a:gd name="connsiteY1" fmla="*/ 0 h 6889898"/>
              <a:gd name="connsiteX2" fmla="*/ 8729330 w 8729330"/>
              <a:gd name="connsiteY2" fmla="*/ 6889898 h 6889898"/>
              <a:gd name="connsiteX3" fmla="*/ 4125433 w 8729330"/>
              <a:gd name="connsiteY3" fmla="*/ 6889898 h 6889898"/>
              <a:gd name="connsiteX4" fmla="*/ 0 w 8729330"/>
              <a:gd name="connsiteY4" fmla="*/ 1 h 6889898"/>
              <a:gd name="connsiteX0" fmla="*/ 0 w 8729330"/>
              <a:gd name="connsiteY0" fmla="*/ 0 h 6889897"/>
              <a:gd name="connsiteX1" fmla="*/ 4274288 w 8729330"/>
              <a:gd name="connsiteY1" fmla="*/ 42530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1988289 w 8729330"/>
              <a:gd name="connsiteY3" fmla="*/ 6879265 h 6889897"/>
              <a:gd name="connsiteX4" fmla="*/ 0 w 8729330"/>
              <a:gd name="connsiteY4" fmla="*/ 0 h 6889897"/>
              <a:gd name="connsiteX0" fmla="*/ 0 w 8771861"/>
              <a:gd name="connsiteY0" fmla="*/ 0 h 6943060"/>
              <a:gd name="connsiteX1" fmla="*/ 4625162 w 8771861"/>
              <a:gd name="connsiteY1" fmla="*/ 10632 h 6943060"/>
              <a:gd name="connsiteX2" fmla="*/ 8771861 w 8771861"/>
              <a:gd name="connsiteY2" fmla="*/ 6943060 h 6943060"/>
              <a:gd name="connsiteX3" fmla="*/ 1988289 w 8771861"/>
              <a:gd name="connsiteY3" fmla="*/ 6879265 h 6943060"/>
              <a:gd name="connsiteX4" fmla="*/ 0 w 8771861"/>
              <a:gd name="connsiteY4" fmla="*/ 0 h 6943060"/>
              <a:gd name="connsiteX0" fmla="*/ 0 w 8771861"/>
              <a:gd name="connsiteY0" fmla="*/ 0 h 6974958"/>
              <a:gd name="connsiteX1" fmla="*/ 4625162 w 8771861"/>
              <a:gd name="connsiteY1" fmla="*/ 10632 h 6974958"/>
              <a:gd name="connsiteX2" fmla="*/ 8771861 w 8771861"/>
              <a:gd name="connsiteY2" fmla="*/ 6943060 h 6974958"/>
              <a:gd name="connsiteX3" fmla="*/ 1945759 w 8771861"/>
              <a:gd name="connsiteY3" fmla="*/ 6974958 h 6974958"/>
              <a:gd name="connsiteX4" fmla="*/ 0 w 8771861"/>
              <a:gd name="connsiteY4" fmla="*/ 0 h 6974958"/>
              <a:gd name="connsiteX0" fmla="*/ 0 w 8771861"/>
              <a:gd name="connsiteY0" fmla="*/ 63795 h 7038753"/>
              <a:gd name="connsiteX1" fmla="*/ 4582631 w 8771861"/>
              <a:gd name="connsiteY1" fmla="*/ 0 h 7038753"/>
              <a:gd name="connsiteX2" fmla="*/ 8771861 w 8771861"/>
              <a:gd name="connsiteY2" fmla="*/ 7006855 h 7038753"/>
              <a:gd name="connsiteX3" fmla="*/ 1945759 w 8771861"/>
              <a:gd name="connsiteY3" fmla="*/ 7038753 h 7038753"/>
              <a:gd name="connsiteX4" fmla="*/ 0 w 8771861"/>
              <a:gd name="connsiteY4" fmla="*/ 63795 h 7038753"/>
              <a:gd name="connsiteX0" fmla="*/ 0 w 8771861"/>
              <a:gd name="connsiteY0" fmla="*/ 0 h 7060019"/>
              <a:gd name="connsiteX1" fmla="*/ 4582631 w 8771861"/>
              <a:gd name="connsiteY1" fmla="*/ 21266 h 7060019"/>
              <a:gd name="connsiteX2" fmla="*/ 8771861 w 8771861"/>
              <a:gd name="connsiteY2" fmla="*/ 7028121 h 7060019"/>
              <a:gd name="connsiteX3" fmla="*/ 1945759 w 8771861"/>
              <a:gd name="connsiteY3" fmla="*/ 7060019 h 7060019"/>
              <a:gd name="connsiteX4" fmla="*/ 0 w 8771861"/>
              <a:gd name="connsiteY4" fmla="*/ 0 h 7060019"/>
              <a:gd name="connsiteX0" fmla="*/ 233916 w 6826102"/>
              <a:gd name="connsiteY0" fmla="*/ 0 h 7038754"/>
              <a:gd name="connsiteX1" fmla="*/ 2636872 w 6826102"/>
              <a:gd name="connsiteY1" fmla="*/ 1 h 7038754"/>
              <a:gd name="connsiteX2" fmla="*/ 6826102 w 6826102"/>
              <a:gd name="connsiteY2" fmla="*/ 7006856 h 7038754"/>
              <a:gd name="connsiteX3" fmla="*/ 0 w 6826102"/>
              <a:gd name="connsiteY3" fmla="*/ 7038754 h 7038754"/>
              <a:gd name="connsiteX4" fmla="*/ 233916 w 6826102"/>
              <a:gd name="connsiteY4" fmla="*/ 0 h 7038754"/>
              <a:gd name="connsiteX0" fmla="*/ 1073888 w 6826102"/>
              <a:gd name="connsiteY0" fmla="*/ 21264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073888 w 6826102"/>
              <a:gd name="connsiteY4" fmla="*/ 21264 h 7038753"/>
              <a:gd name="connsiteX0" fmla="*/ 180753 w 6826102"/>
              <a:gd name="connsiteY0" fmla="*/ 10632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80753 w 6826102"/>
              <a:gd name="connsiteY4" fmla="*/ 10632 h 7038753"/>
              <a:gd name="connsiteX0" fmla="*/ 0 w 6645349"/>
              <a:gd name="connsiteY0" fmla="*/ 10632 h 7060018"/>
              <a:gd name="connsiteX1" fmla="*/ 2456119 w 6645349"/>
              <a:gd name="connsiteY1" fmla="*/ 0 h 7060018"/>
              <a:gd name="connsiteX2" fmla="*/ 6645349 w 6645349"/>
              <a:gd name="connsiteY2" fmla="*/ 7006855 h 7060018"/>
              <a:gd name="connsiteX3" fmla="*/ 393405 w 6645349"/>
              <a:gd name="connsiteY3" fmla="*/ 7060018 h 7060018"/>
              <a:gd name="connsiteX4" fmla="*/ 0 w 6645349"/>
              <a:gd name="connsiteY4" fmla="*/ 10632 h 7060018"/>
              <a:gd name="connsiteX0" fmla="*/ 0 w 6645349"/>
              <a:gd name="connsiteY0" fmla="*/ 10632 h 7038753"/>
              <a:gd name="connsiteX1" fmla="*/ 2456119 w 6645349"/>
              <a:gd name="connsiteY1" fmla="*/ 0 h 7038753"/>
              <a:gd name="connsiteX2" fmla="*/ 6645349 w 6645349"/>
              <a:gd name="connsiteY2" fmla="*/ 7006855 h 7038753"/>
              <a:gd name="connsiteX3" fmla="*/ 74428 w 6645349"/>
              <a:gd name="connsiteY3" fmla="*/ 7038753 h 7038753"/>
              <a:gd name="connsiteX4" fmla="*/ 0 w 6645349"/>
              <a:gd name="connsiteY4" fmla="*/ 10632 h 703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349" h="7038753">
                <a:moveTo>
                  <a:pt x="0" y="10632"/>
                </a:moveTo>
                <a:lnTo>
                  <a:pt x="2456119" y="0"/>
                </a:lnTo>
                <a:lnTo>
                  <a:pt x="6645349" y="7006855"/>
                </a:lnTo>
                <a:lnTo>
                  <a:pt x="74428" y="7038753"/>
                </a:lnTo>
                <a:lnTo>
                  <a:pt x="0" y="10632"/>
                </a:lnTo>
                <a:close/>
              </a:path>
            </a:pathLst>
          </a:cu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A9376B5C-1C45-433B-85A3-21AC9A10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771BCB29-DF25-491E-87D7-84E44E89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C27DFE6A-AAAA-4ADE-8F98-E7A256AB5D2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54600" y="0"/>
            <a:ext cx="8891257" cy="7004054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CBE12-0ACC-4251-BF3E-1DEF5048C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8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0CE9F18-C711-41E7-975D-9A875091B4A5}"/>
              </a:ext>
            </a:extLst>
          </p:cNvPr>
          <p:cNvSpPr/>
          <p:nvPr userDrawn="1"/>
        </p:nvSpPr>
        <p:spPr>
          <a:xfrm>
            <a:off x="0" y="0"/>
            <a:ext cx="6449438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3099439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3820141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17A8ED2-12C5-4DB3-8299-1E3163B8DDD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40021" y="168851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5CB2342-FAF8-47E0-BF90-63DCF0FE22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0021" y="74695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FED95E6-2935-49B2-9ED0-38FE345F34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440021" y="113311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E883BC0-4964-4672-AFEC-5AE371F2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FFF2320-D5EF-4FEA-96DA-3BD55675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A755-AF97-466F-AD70-7B17BEA9522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37378" y="746954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F2750E9-4989-4FE8-8BBC-7EA55EAC5F9B}"/>
              </a:ext>
            </a:extLst>
          </p:cNvPr>
          <p:cNvCxnSpPr>
            <a:cxnSpLocks/>
          </p:cNvCxnSpPr>
          <p:nvPr userDrawn="1"/>
        </p:nvCxnSpPr>
        <p:spPr>
          <a:xfrm>
            <a:off x="7437189" y="162017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0029F01-4230-4651-8307-A31BFC44E46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440021" y="360286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5BE64B-7B9A-44C4-B70C-60D54C36506F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440021" y="266130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E3FD2A7-4684-4E96-AEDB-CC4308E58BAF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40021" y="304746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24A6929F-E916-45F6-90FF-DBDB8ECCE81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537378" y="2661304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1969E0-A69E-4A97-A34E-1290D02D2E5C}"/>
              </a:ext>
            </a:extLst>
          </p:cNvPr>
          <p:cNvCxnSpPr>
            <a:cxnSpLocks/>
          </p:cNvCxnSpPr>
          <p:nvPr userDrawn="1"/>
        </p:nvCxnSpPr>
        <p:spPr>
          <a:xfrm>
            <a:off x="7437189" y="353452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1AA2991-DC43-4023-AF54-536E5CD61486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7440021" y="5517528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21CACAE-B253-4D26-826E-5C6921075C3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7440021" y="4575965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21C99F4-BEC5-4B58-A822-86879E4151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440021" y="4962126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6692CE41-7AEE-4A67-BAF4-D111208703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37378" y="4575965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2EBFAA-78CE-476D-A112-6276B469DC53}"/>
              </a:ext>
            </a:extLst>
          </p:cNvPr>
          <p:cNvCxnSpPr>
            <a:cxnSpLocks/>
          </p:cNvCxnSpPr>
          <p:nvPr userDrawn="1"/>
        </p:nvCxnSpPr>
        <p:spPr>
          <a:xfrm>
            <a:off x="7437189" y="5449188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3CCE6C9-1437-4B1B-9AEF-92CEAE5A6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54167A7-3F99-4F63-9F2F-42BDB3784404}"/>
              </a:ext>
            </a:extLst>
          </p:cNvPr>
          <p:cNvSpPr/>
          <p:nvPr userDrawn="1"/>
        </p:nvSpPr>
        <p:spPr>
          <a:xfrm>
            <a:off x="866775" y="1866848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F15677E-9EFB-42CF-A1E7-C65E8818009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181665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662852F-5EB3-471F-9ACF-DB231A68540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42474" y="1946882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C6D42F-54F9-4E8D-96C2-C34758BEB3C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42474" y="2175719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51606306-14F1-4A26-9D4D-BCCCE1FC0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697798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29C062B-AB26-4D67-AAE2-1C6702C651B0}"/>
              </a:ext>
            </a:extLst>
          </p:cNvPr>
          <p:cNvCxnSpPr>
            <a:cxnSpLocks/>
          </p:cNvCxnSpPr>
          <p:nvPr userDrawn="1"/>
        </p:nvCxnSpPr>
        <p:spPr>
          <a:xfrm>
            <a:off x="866775" y="1418500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9764744-0574-4FA2-8B4F-B7F2DE306DC6}"/>
              </a:ext>
            </a:extLst>
          </p:cNvPr>
          <p:cNvSpPr/>
          <p:nvPr userDrawn="1"/>
        </p:nvSpPr>
        <p:spPr>
          <a:xfrm>
            <a:off x="866775" y="272633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165AAAA-5895-4C86-BB9B-868DC239CDD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267614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823A013-910F-4F13-ABA9-267D95B0315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2474" y="280636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D2886801-E5FE-406A-883A-D8400818E82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42474" y="303520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C8D3194-7269-471A-95BF-5AE5984EA47A}"/>
              </a:ext>
            </a:extLst>
          </p:cNvPr>
          <p:cNvSpPr/>
          <p:nvPr userDrawn="1"/>
        </p:nvSpPr>
        <p:spPr>
          <a:xfrm>
            <a:off x="866775" y="358330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967DF27-3441-4B6A-B76D-2C3DA64026B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353311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A211AB86-807B-4403-A5BA-D47B152D8441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242474" y="366333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F6D71084-ACBC-4F57-A0D8-A8A105477E2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1242474" y="389217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26BDF39-21DB-435C-A269-A9B1D96C0843}"/>
              </a:ext>
            </a:extLst>
          </p:cNvPr>
          <p:cNvSpPr/>
          <p:nvPr userDrawn="1"/>
        </p:nvSpPr>
        <p:spPr>
          <a:xfrm>
            <a:off x="866775" y="4453986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7FEE65A-D356-4A0C-AFFA-EBBA0540538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4403796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A29D6B79-5167-469D-A55E-4CC73CACC188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242474" y="4534020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E94076F6-BF24-414D-AC2A-211E24B7A988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1242474" y="4762857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5524A6D-BE8A-42F5-A9E2-6E760D2BA567}"/>
              </a:ext>
            </a:extLst>
          </p:cNvPr>
          <p:cNvSpPr/>
          <p:nvPr userDrawn="1"/>
        </p:nvSpPr>
        <p:spPr>
          <a:xfrm>
            <a:off x="866775" y="5308719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520F7E-6CFD-4FE1-8D69-7CA768078F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526723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C6583F1F-EDFA-4DA8-A08E-56A86DCD10F0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1242473" y="5397462"/>
            <a:ext cx="3948651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A6A58FFF-152D-4E6F-93E4-3105429001D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242473" y="5626299"/>
            <a:ext cx="3948651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CFCE145-4778-4F1E-AD4F-FC1F155BDFC5}"/>
              </a:ext>
            </a:extLst>
          </p:cNvPr>
          <p:cNvSpPr/>
          <p:nvPr userDrawn="1"/>
        </p:nvSpPr>
        <p:spPr>
          <a:xfrm flipH="1">
            <a:off x="8077200" y="0"/>
            <a:ext cx="4114800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icture Placeholder 1">
            <a:extLst>
              <a:ext uri="{FF2B5EF4-FFF2-40B4-BE49-F238E27FC236}">
                <a16:creationId xmlns:a16="http://schemas.microsoft.com/office/drawing/2014/main" id="{5D6DB454-9F7B-4E55-9BB8-A1ADD4FB3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1693" y="697798"/>
            <a:ext cx="4314422" cy="5462403"/>
          </a:xfrm>
        </p:spPr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13319D04-E894-4DF8-9C76-9861D50F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18" name="Footer Placeholder 4">
            <a:extLst>
              <a:ext uri="{FF2B5EF4-FFF2-40B4-BE49-F238E27FC236}">
                <a16:creationId xmlns:a16="http://schemas.microsoft.com/office/drawing/2014/main" id="{2F549E84-3CF2-4B19-9193-EFAD3A7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B0361E-27EA-47B5-813B-29FD33CCD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9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B020D4-B9E0-4B56-9915-99C4912B22DD}"/>
              </a:ext>
            </a:extLst>
          </p:cNvPr>
          <p:cNvSpPr/>
          <p:nvPr userDrawn="1"/>
        </p:nvSpPr>
        <p:spPr>
          <a:xfrm>
            <a:off x="0" y="1584959"/>
            <a:ext cx="4072988" cy="4720735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A0BA5-8D8D-4F26-81D4-5F1F5F571ACC}"/>
              </a:ext>
            </a:extLst>
          </p:cNvPr>
          <p:cNvSpPr/>
          <p:nvPr userDrawn="1"/>
        </p:nvSpPr>
        <p:spPr>
          <a:xfrm>
            <a:off x="4072987" y="1584953"/>
            <a:ext cx="4059506" cy="472073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0154B5-91CA-4D40-B2C8-274719D9004D}"/>
              </a:ext>
            </a:extLst>
          </p:cNvPr>
          <p:cNvSpPr/>
          <p:nvPr userDrawn="1"/>
        </p:nvSpPr>
        <p:spPr>
          <a:xfrm>
            <a:off x="8132494" y="1584942"/>
            <a:ext cx="4059506" cy="4720736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5244" y="366237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4852765" y="1086939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AC8EBB-713E-4854-8065-BBE3A031CB8C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202134" y="3318815"/>
            <a:ext cx="1654278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190AF0-8B77-4D50-ADF4-6955365DC96A}"/>
              </a:ext>
            </a:extLst>
          </p:cNvPr>
          <p:cNvSpPr>
            <a:spLocks noGrp="1"/>
          </p:cNvSpPr>
          <p:nvPr userDrawn="1">
            <p:ph type="body" sz="half" idx="20" hasCustomPrompt="1"/>
          </p:nvPr>
        </p:nvSpPr>
        <p:spPr>
          <a:xfrm>
            <a:off x="189793" y="4185210"/>
            <a:ext cx="3678962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9D7F11-550C-45B0-9A23-3426F2B224AB}"/>
              </a:ext>
            </a:extLst>
          </p:cNvPr>
          <p:cNvCxnSpPr>
            <a:cxnSpLocks/>
          </p:cNvCxnSpPr>
          <p:nvPr userDrawn="1"/>
        </p:nvCxnSpPr>
        <p:spPr>
          <a:xfrm flipH="1">
            <a:off x="-87086" y="1584942"/>
            <a:ext cx="4160074" cy="0"/>
          </a:xfrm>
          <a:prstGeom prst="line">
            <a:avLst/>
          </a:prstGeom>
          <a:ln w="9842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D16C46F-8C34-467C-A486-08610D321D5F}"/>
              </a:ext>
            </a:extLst>
          </p:cNvPr>
          <p:cNvSpPr>
            <a:spLocks noGrp="1"/>
          </p:cNvSpPr>
          <p:nvPr userDrawn="1">
            <p:ph type="body" idx="21" hasCustomPrompt="1"/>
          </p:nvPr>
        </p:nvSpPr>
        <p:spPr>
          <a:xfrm>
            <a:off x="5286766" y="3318719"/>
            <a:ext cx="1629152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F5DF698-3519-493E-A397-9C623AF8C5EE}"/>
              </a:ext>
            </a:extLst>
          </p:cNvPr>
          <p:cNvSpPr>
            <a:spLocks noGrp="1"/>
          </p:cNvSpPr>
          <p:nvPr userDrawn="1">
            <p:ph type="body" sz="half" idx="22" hasCustomPrompt="1"/>
          </p:nvPr>
        </p:nvSpPr>
        <p:spPr>
          <a:xfrm>
            <a:off x="4277220" y="4185210"/>
            <a:ext cx="363756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71056F-F6E0-46D8-B17F-EE0B76F2B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4072989" y="1584942"/>
            <a:ext cx="4059504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8BE2765-570C-4D2C-9816-A5F2432D8CE8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8814457" y="3318815"/>
            <a:ext cx="2695575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1D0D556-D1A7-407F-8771-90DAA129969C}"/>
              </a:ext>
            </a:extLst>
          </p:cNvPr>
          <p:cNvSpPr>
            <a:spLocks noGrp="1"/>
          </p:cNvSpPr>
          <p:nvPr userDrawn="1">
            <p:ph type="body" sz="half" idx="24" hasCustomPrompt="1"/>
          </p:nvPr>
        </p:nvSpPr>
        <p:spPr>
          <a:xfrm>
            <a:off x="8350206" y="4185210"/>
            <a:ext cx="362408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49F00E-0AFC-4F21-9F6B-E504E9188D26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2493" y="1584942"/>
            <a:ext cx="4059508" cy="0"/>
          </a:xfrm>
          <a:prstGeom prst="line">
            <a:avLst/>
          </a:prstGeom>
          <a:ln w="9842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13DCE2-9520-4777-B2E5-2C0FF4E81775}"/>
              </a:ext>
            </a:extLst>
          </p:cNvPr>
          <p:cNvCxnSpPr>
            <a:cxnSpLocks/>
          </p:cNvCxnSpPr>
          <p:nvPr userDrawn="1"/>
        </p:nvCxnSpPr>
        <p:spPr>
          <a:xfrm>
            <a:off x="5189522" y="3958128"/>
            <a:ext cx="1812955" cy="0"/>
          </a:xfrm>
          <a:prstGeom prst="line">
            <a:avLst/>
          </a:prstGeom>
          <a:ln w="2857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3DDAD6-BF7A-4881-9D6C-E08EB575D86A}"/>
              </a:ext>
            </a:extLst>
          </p:cNvPr>
          <p:cNvCxnSpPr>
            <a:cxnSpLocks/>
          </p:cNvCxnSpPr>
          <p:nvPr userDrawn="1"/>
        </p:nvCxnSpPr>
        <p:spPr>
          <a:xfrm>
            <a:off x="1160897" y="3958128"/>
            <a:ext cx="1812955" cy="0"/>
          </a:xfrm>
          <a:prstGeom prst="line">
            <a:avLst/>
          </a:prstGeom>
          <a:ln w="2857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6CE91-7363-4D07-91B5-DB3CB01291C6}"/>
              </a:ext>
            </a:extLst>
          </p:cNvPr>
          <p:cNvCxnSpPr>
            <a:cxnSpLocks/>
          </p:cNvCxnSpPr>
          <p:nvPr userDrawn="1"/>
        </p:nvCxnSpPr>
        <p:spPr>
          <a:xfrm>
            <a:off x="9274819" y="3958128"/>
            <a:ext cx="1812955" cy="0"/>
          </a:xfrm>
          <a:prstGeom prst="line">
            <a:avLst/>
          </a:prstGeom>
          <a:ln w="2857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5467906F-2E50-4596-A9B9-E8F2B67377E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54AB913A-6D79-4CA9-BFC6-0E021B58198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A3C6C6-B68E-46AE-BF6D-C95022A2B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0BE6CFDC-24D8-4D20-B6E7-4AA09B4979CA}"/>
              </a:ext>
            </a:extLst>
          </p:cNvPr>
          <p:cNvSpPr/>
          <p:nvPr userDrawn="1"/>
        </p:nvSpPr>
        <p:spPr>
          <a:xfrm>
            <a:off x="9639299" y="3772605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D29E683-4719-48F8-87E8-5C2561E62183}"/>
              </a:ext>
            </a:extLst>
          </p:cNvPr>
          <p:cNvSpPr/>
          <p:nvPr userDrawn="1"/>
        </p:nvSpPr>
        <p:spPr>
          <a:xfrm>
            <a:off x="9639299" y="1893629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593321"/>
            <a:ext cx="11020425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1314023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1CDE9D4F-03C1-4E38-83AE-DEDBDF7E3F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054" y="1893629"/>
            <a:ext cx="236098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Legend</a:t>
            </a: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CD401167-7CDB-4E85-A239-8CF7E26CABE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251330" y="232879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E897A509-FDC8-4934-91B3-08AD742868C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251330" y="270065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875FB61-4446-459A-B3F1-188187E4458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0251330" y="3067496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D307578B-6DB6-4929-ACF8-7DEBEFFEDC1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715053" y="3771707"/>
            <a:ext cx="2360989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6BF0E3D2-5096-4EA1-ABDE-47AF470E189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0251330" y="420687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180E0CB5-8BE7-44E1-9283-FD4860EF913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251330" y="457873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A78532F-B469-49D7-BDBB-CFE12C2D71E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251330" y="4945574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C2D58BA1-A8C7-4012-8B74-EAE98FB8E9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0251330" y="5319827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D2C467C2-96B5-4426-929B-A075F0F429A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251330" y="5686668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88829D-8FF5-4F17-B3ED-49C92FF9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F6D42A6-5D53-42CB-BC88-DCCAC243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36269-194B-494D-9C0C-C58F32CAD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 userDrawn="1"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8187-2153-481E-84FF-F894ADA7DD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7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3B0C05-CEDC-4626-B9B8-0213C1D0E68F}"/>
              </a:ext>
            </a:extLst>
          </p:cNvPr>
          <p:cNvCxnSpPr>
            <a:cxnSpLocks/>
          </p:cNvCxnSpPr>
          <p:nvPr userDrawn="1"/>
        </p:nvCxnSpPr>
        <p:spPr>
          <a:xfrm>
            <a:off x="3673288" y="359318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830295"/>
            <a:ext cx="10515600" cy="5987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 kern="1200" cap="all" spc="-15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861014"/>
            <a:ext cx="9144000" cy="1027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800" b="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FEBC8-A5B6-49F7-9145-4E58ECEC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4" y="534311"/>
            <a:ext cx="2381250" cy="6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3280-CB1C-45DF-B7FF-78C359F92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5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 userDrawn="1"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825" y="1808668"/>
            <a:ext cx="3127920" cy="8530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 userDrawn="1"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9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7460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14479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0783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89456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5283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850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2362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6968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-1" y="785898"/>
            <a:ext cx="10125075" cy="292417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35278"/>
            <a:ext cx="4143376" cy="59870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3600" b="0" kern="1200" cap="all" spc="-15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067251"/>
            <a:ext cx="9144000" cy="1027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5800" b="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E0A2BA-DEBC-41F9-BE9D-CC84A1932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299" y="479968"/>
            <a:ext cx="11696701" cy="2747720"/>
          </a:xfrm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53A38-682D-49CD-ACF2-B3BDAD548874}"/>
              </a:ext>
            </a:extLst>
          </p:cNvPr>
          <p:cNvCxnSpPr>
            <a:cxnSpLocks/>
          </p:cNvCxnSpPr>
          <p:nvPr userDrawn="1"/>
        </p:nvCxnSpPr>
        <p:spPr>
          <a:xfrm>
            <a:off x="838199" y="4799419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960BD-58F5-41F2-B4FB-CBCCA139CD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9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09070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71105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F0CCA-D98E-4CB3-8430-0C7552268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50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3280-CB1C-45DF-B7FF-78C359F92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3295291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1399" y="1803367"/>
            <a:ext cx="5416550" cy="4401315"/>
          </a:xfrm>
        </p:spPr>
        <p:txBody>
          <a:bodyPr lIns="0">
            <a:noAutofit/>
          </a:bodyPr>
          <a:lstStyle>
            <a:lvl1pPr marL="342900" indent="-342900"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13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2" y="653314"/>
            <a:ext cx="3645660" cy="5551371"/>
          </a:xfrm>
        </p:spPr>
        <p:txBody>
          <a:bodyPr/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47413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FBD4F-ADF4-419E-9B0A-E82E4A9DAB85}"/>
              </a:ext>
            </a:extLst>
          </p:cNvPr>
          <p:cNvCxnSpPr>
            <a:cxnSpLocks/>
          </p:cNvCxnSpPr>
          <p:nvPr userDrawn="1"/>
        </p:nvCxnSpPr>
        <p:spPr>
          <a:xfrm>
            <a:off x="66908" y="0"/>
            <a:ext cx="0" cy="6898656"/>
          </a:xfrm>
          <a:prstGeom prst="line">
            <a:avLst/>
          </a:prstGeom>
          <a:ln w="50800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473120-E706-403E-ADF7-BBAA2F561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03" y="6546624"/>
            <a:ext cx="582959" cy="15981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391D4-1540-4937-8F00-D50E23A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50E586-923B-4BD8-B60B-50E2871F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</p:spTree>
    <p:extLst>
      <p:ext uri="{BB962C8B-B14F-4D97-AF65-F5344CB8AC3E}">
        <p14:creationId xmlns:p14="http://schemas.microsoft.com/office/powerpoint/2010/main" val="251233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9721138" y="1"/>
            <a:ext cx="2470862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1803367"/>
            <a:ext cx="5416550" cy="4420861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8381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B3945B56-A2C9-4A45-82AD-3391B82AB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1492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ED086C-E2E7-47BD-A57F-27B58D9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447BBB-A96F-4BB7-8B2C-4D31C5F2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EF447-E170-4B5C-99A4-9164B05F5C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0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 userDrawn="1"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C297AB-4C0F-40F1-A571-6D13E121DE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641719" y="1653012"/>
            <a:ext cx="4807790" cy="68516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1D59D-111F-49EB-9193-6EED45C39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94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3FA55-A787-4F8F-954A-A50171EEFFD4}"/>
              </a:ext>
            </a:extLst>
          </p:cNvPr>
          <p:cNvSpPr/>
          <p:nvPr userDrawn="1"/>
        </p:nvSpPr>
        <p:spPr>
          <a:xfrm>
            <a:off x="0" y="1"/>
            <a:ext cx="2715528" cy="47243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54DC1B-F71F-4CDC-9B76-3DD189F642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1" y="647700"/>
            <a:ext cx="4366112" cy="51054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AD22C-A047-4621-838B-ADB5BF87778F}"/>
              </a:ext>
            </a:extLst>
          </p:cNvPr>
          <p:cNvCxnSpPr>
            <a:cxnSpLocks/>
          </p:cNvCxnSpPr>
          <p:nvPr userDrawn="1"/>
        </p:nvCxnSpPr>
        <p:spPr>
          <a:xfrm>
            <a:off x="5641719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2C8DDE6-B6CA-4DF3-8D91-0A56923EC3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651243" y="4484487"/>
            <a:ext cx="4861057" cy="126861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3C6A73-2D39-484B-87A1-3A715E113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1244" y="2820538"/>
            <a:ext cx="4861056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70F3CCE-26B4-488D-8F4C-6C4012B8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7387E14-1D04-4516-BDB1-A33B4275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788D0-F0E6-4D90-9EF5-BDBDC1E1C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8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F6E501-62D7-4B00-8BD1-7DEF5DC27ECF}"/>
              </a:ext>
            </a:extLst>
          </p:cNvPr>
          <p:cNvSpPr/>
          <p:nvPr userDrawn="1"/>
        </p:nvSpPr>
        <p:spPr>
          <a:xfrm flipH="1">
            <a:off x="7496171" y="0"/>
            <a:ext cx="4254755" cy="7619999"/>
          </a:xfrm>
          <a:custGeom>
            <a:avLst/>
            <a:gdLst>
              <a:gd name="connsiteX0" fmla="*/ 0 w 4254755"/>
              <a:gd name="connsiteY0" fmla="*/ 0 h 6857999"/>
              <a:gd name="connsiteX1" fmla="*/ 4254755 w 4254755"/>
              <a:gd name="connsiteY1" fmla="*/ 0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6857999"/>
              <a:gd name="connsiteX1" fmla="*/ 4254755 w 4254755"/>
              <a:gd name="connsiteY1" fmla="*/ 1838325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0 w 4254755"/>
              <a:gd name="connsiteY3" fmla="*/ 6857999 h 7619999"/>
              <a:gd name="connsiteX4" fmla="*/ 0 w 4254755"/>
              <a:gd name="connsiteY4" fmla="*/ 0 h 7619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9525 w 4254755"/>
              <a:gd name="connsiteY3" fmla="*/ 5781674 h 7619999"/>
              <a:gd name="connsiteX4" fmla="*/ 0 w 4254755"/>
              <a:gd name="connsiteY4" fmla="*/ 0 h 76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755" h="7619999">
                <a:moveTo>
                  <a:pt x="0" y="0"/>
                </a:moveTo>
                <a:lnTo>
                  <a:pt x="4254755" y="1838325"/>
                </a:lnTo>
                <a:lnTo>
                  <a:pt x="4254755" y="7619999"/>
                </a:lnTo>
                <a:lnTo>
                  <a:pt x="9525" y="5781674"/>
                </a:lnTo>
                <a:lnTo>
                  <a:pt x="0" y="0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CB56CD5-FAD5-4B44-BE73-09AE9D59A4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4350" y="-417611"/>
            <a:ext cx="4057650" cy="4373245"/>
          </a:xfrm>
          <a:custGeom>
            <a:avLst/>
            <a:gdLst>
              <a:gd name="connsiteX0" fmla="*/ 4057650 w 4057650"/>
              <a:gd name="connsiteY0" fmla="*/ 0 h 4373245"/>
              <a:gd name="connsiteX1" fmla="*/ 4057650 w 4057650"/>
              <a:gd name="connsiteY1" fmla="*/ 2637463 h 4373245"/>
              <a:gd name="connsiteX2" fmla="*/ 0 w 4057650"/>
              <a:gd name="connsiteY2" fmla="*/ 4373245 h 4373245"/>
              <a:gd name="connsiteX3" fmla="*/ 0 w 4057650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4373245">
                <a:moveTo>
                  <a:pt x="4057650" y="0"/>
                </a:moveTo>
                <a:lnTo>
                  <a:pt x="4057650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A996243-9BF0-44A6-BBBB-6B27593E79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93956" y="3133081"/>
            <a:ext cx="4057651" cy="4373245"/>
          </a:xfrm>
          <a:custGeom>
            <a:avLst/>
            <a:gdLst>
              <a:gd name="connsiteX0" fmla="*/ 4057651 w 4057651"/>
              <a:gd name="connsiteY0" fmla="*/ 0 h 4373245"/>
              <a:gd name="connsiteX1" fmla="*/ 4057651 w 4057651"/>
              <a:gd name="connsiteY1" fmla="*/ 2637463 h 4373245"/>
              <a:gd name="connsiteX2" fmla="*/ 0 w 4057651"/>
              <a:gd name="connsiteY2" fmla="*/ 4373245 h 4373245"/>
              <a:gd name="connsiteX3" fmla="*/ 0 w 4057651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1" h="4373245">
                <a:moveTo>
                  <a:pt x="4057651" y="0"/>
                </a:moveTo>
                <a:lnTo>
                  <a:pt x="4057651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583A3D0-A334-4DA9-84C1-10F93112F9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6301" y="1747125"/>
            <a:ext cx="4701510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AB8CF2E9-4144-4C86-A021-1F680F67244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6300" y="2271185"/>
            <a:ext cx="4701510" cy="4034509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E9DF-3416-4F2D-83CE-AABDCD4AA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">
            <a:extLst>
              <a:ext uri="{FF2B5EF4-FFF2-40B4-BE49-F238E27FC236}">
                <a16:creationId xmlns:a16="http://schemas.microsoft.com/office/drawing/2014/main" id="{BD044CD3-29C8-4492-B967-89B6A9D1F926}"/>
              </a:ext>
            </a:extLst>
          </p:cNvPr>
          <p:cNvSpPr/>
          <p:nvPr userDrawn="1"/>
        </p:nvSpPr>
        <p:spPr>
          <a:xfrm>
            <a:off x="882830" y="2725954"/>
            <a:ext cx="11309169" cy="3579743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82831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82831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E2863FE-DFA3-4E32-8E5B-854C13D7AD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36762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222502C-E8B8-4EF8-9411-5E39DF39C4B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236762" y="4163444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65E1E5-071D-4D50-9559-B33D9B2B98D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404516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93040BD-9F04-4FCF-99A9-7754469B286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404516" y="4163443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1481BA2-98C9-4C46-9D71-A8CC50886BAA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572270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156F3D-F207-4499-8BBA-D5CAA7CE60B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72270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04122DA-9C3B-463D-B734-5BF170A125F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740023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E7E0BBA-6339-44ED-ACF2-6CC93DE0ED3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740023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EE81D11-2C3F-4BBA-BE6E-6CF77F1D619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907775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6065FA-8228-4F27-8988-62AD6FB9AB3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907775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CC664C-165A-47A4-B07C-9FE447327625}"/>
              </a:ext>
            </a:extLst>
          </p:cNvPr>
          <p:cNvSpPr/>
          <p:nvPr userDrawn="1"/>
        </p:nvSpPr>
        <p:spPr>
          <a:xfrm>
            <a:off x="123676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2E342E-F3A5-48D2-A866-24FB434AD771}"/>
              </a:ext>
            </a:extLst>
          </p:cNvPr>
          <p:cNvSpPr/>
          <p:nvPr userDrawn="1"/>
        </p:nvSpPr>
        <p:spPr>
          <a:xfrm>
            <a:off x="340393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AF3E3A-59F7-47CF-B514-4F7C444F93EC}"/>
              </a:ext>
            </a:extLst>
          </p:cNvPr>
          <p:cNvSpPr/>
          <p:nvPr userDrawn="1"/>
        </p:nvSpPr>
        <p:spPr>
          <a:xfrm>
            <a:off x="557110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107861-9025-4C62-9E7C-DA7B18EE106D}"/>
              </a:ext>
            </a:extLst>
          </p:cNvPr>
          <p:cNvSpPr/>
          <p:nvPr userDrawn="1"/>
        </p:nvSpPr>
        <p:spPr>
          <a:xfrm>
            <a:off x="773827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8E061A-B1EF-4F73-935D-8C2A0947B4D1}"/>
              </a:ext>
            </a:extLst>
          </p:cNvPr>
          <p:cNvSpPr/>
          <p:nvPr userDrawn="1"/>
        </p:nvSpPr>
        <p:spPr>
          <a:xfrm>
            <a:off x="990544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C85FF0-97B0-4739-B599-CE06AA620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C448F-6422-4483-9505-A2ADF324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BA96-2D21-45E8-AEFA-E1127D46D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1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23" r:id="rId3"/>
    <p:sldLayoutId id="2147483735" r:id="rId4"/>
    <p:sldLayoutId id="2147483736" r:id="rId5"/>
    <p:sldLayoutId id="2147483721" r:id="rId6"/>
    <p:sldLayoutId id="2147483725" r:id="rId7"/>
    <p:sldLayoutId id="2147483738" r:id="rId8"/>
    <p:sldLayoutId id="2147483764" r:id="rId9"/>
    <p:sldLayoutId id="2147483765" r:id="rId10"/>
    <p:sldLayoutId id="2147483728" r:id="rId11"/>
    <p:sldLayoutId id="2147483729" r:id="rId12"/>
    <p:sldLayoutId id="2147483737" r:id="rId13"/>
    <p:sldLayoutId id="2147483740" r:id="rId14"/>
    <p:sldLayoutId id="2147483739" r:id="rId15"/>
    <p:sldLayoutId id="2147483759" r:id="rId16"/>
    <p:sldLayoutId id="2147483741" r:id="rId17"/>
    <p:sldLayoutId id="2147483742" r:id="rId18"/>
    <p:sldLayoutId id="2147483734" r:id="rId19"/>
    <p:sldLayoutId id="214748377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37465E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EF8A44"/>
        </a:buClr>
        <a:buFont typeface="+mj-lt"/>
        <a:buAutoNum type="arabicPeriod"/>
        <a:defRPr sz="16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9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8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amona%20Vaughan%20%3cRamona.Vaughan@BMHCC.org%3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5627605.fs1.hubspotusercontent-na1.net/hubfs/5627605/Client%20Sites/EQHS%20-%20MS%20ADI/New%20MS%20ADI%20Provider%20Manual%20FINAL%20DOM%20APPROVED%2010.11.2022.pdf" TargetMode="External"/><Relationship Id="rId5" Type="http://schemas.openxmlformats.org/officeDocument/2006/relationships/hyperlink" Target="https://medicaid.ms.gov/providers/billing-manual/" TargetMode="External"/><Relationship Id="rId4" Type="http://schemas.openxmlformats.org/officeDocument/2006/relationships/hyperlink" Target="https://medicaid.ms.gov/wp-content/uploads/2014/01/Admin-Code-Part-22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SADIHELP@Kepro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id.ms.gov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id.ms.gov/mesa-portal-for-provide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0ACC-15AE-4F76-9365-B0D45135E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Medicaid prior authorization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B7693-68C7-4138-91BE-CA94B7F63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Advanced Diagnostic Imaging Services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21FF8-4995-452F-A0D2-C48A16FE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8D49-C281-4B10-9B1B-4DCFAEDD18EB}" type="datetime1">
              <a:rPr lang="en-US" smtClean="0"/>
              <a:t>2/26/2023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4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9AF4-48E6-43BA-8175-73D40311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498" y="127527"/>
            <a:ext cx="9295001" cy="658025"/>
          </a:xfrm>
        </p:spPr>
        <p:txBody>
          <a:bodyPr/>
          <a:lstStyle/>
          <a:p>
            <a:r>
              <a:rPr lang="en-US" dirty="0">
                <a:latin typeface="Raleway"/>
              </a:rPr>
              <a:t>KEPRO Advanced Imaging Exclusions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58AB1-89EE-4745-B1C9-8D52599F6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Exclusions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06D39-0AF7-4458-8192-A49C5873FF70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sz="2000" dirty="0"/>
              <a:t>Imaging services are not covered for members in the following Aide Category:</a:t>
            </a:r>
          </a:p>
          <a:p>
            <a:r>
              <a:rPr lang="en-US" sz="2000" dirty="0"/>
              <a:t>Family planning waiver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14828-F43A-4BAE-94EC-5C2C41B21DA1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sz="2000" dirty="0"/>
              <a:t>DUAL Eligibility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107153-B5A0-4943-B553-49B980DDDEC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277218" y="4102804"/>
            <a:ext cx="3637560" cy="1467982"/>
          </a:xfrm>
        </p:spPr>
        <p:txBody>
          <a:bodyPr/>
          <a:lstStyle/>
          <a:p>
            <a:r>
              <a:rPr lang="en-US" sz="2000" dirty="0"/>
              <a:t>Authorization is not required from Kepro if the member has Medicare coverage, or any other commercial plan coverage .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34D4C6-403D-40E2-9FE0-BBF00671613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sz="2000" dirty="0"/>
              <a:t>MSCAN or CHIP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475D66-5A8F-42EC-BEAA-571E7F811F1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323241" y="4017431"/>
            <a:ext cx="3624080" cy="1467982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1800" dirty="0"/>
              <a:t>Kepro can not provide review services for a member enrolled in MSCAN or CHIP. Providers will need to contact the appropriate managed care provider for authorizations</a:t>
            </a:r>
            <a:r>
              <a:rPr lang="en-US" sz="1400" dirty="0"/>
              <a:t>.</a:t>
            </a:r>
            <a:endParaRPr lang="en-US" sz="20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2F8678-8FC4-406D-A268-3C3A49CC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9F41E3EA-6B85-4503-A8A5-AEFB539FA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6" y="2227169"/>
            <a:ext cx="819192" cy="81284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1A31E066-0D86-4490-AF68-608BC976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83" y="2225673"/>
            <a:ext cx="635033" cy="81284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DDE470D1-D0D1-441B-A08C-F3242AFAD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82" y="2225673"/>
            <a:ext cx="812842" cy="8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6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11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7"/>
          </p:nvPr>
        </p:nvSpPr>
        <p:spPr>
          <a:xfrm>
            <a:off x="8081335" y="1103426"/>
            <a:ext cx="3234365" cy="13713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Raleway SemiBold" panose="020B07030301010600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Medicaid State Plan</a:t>
            </a:r>
            <a:endParaRPr lang="en-US" sz="2000" dirty="0">
              <a:solidFill>
                <a:schemeClr val="tx2"/>
              </a:solidFill>
              <a:latin typeface="Raleway SemiBold" panose="020B0703030101060003" pitchFamily="34" charset="0"/>
            </a:endParaRPr>
          </a:p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Raleway SemiBold" panose="020B07030301010600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Medicaid Administrative Code Part 220: Radiology </a:t>
            </a:r>
            <a:endParaRPr lang="en-US" sz="2000" dirty="0">
              <a:solidFill>
                <a:schemeClr val="tx2"/>
              </a:solidFill>
              <a:latin typeface="Raleway SemiBold" panose="020B07030301010600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Imaging Services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6"/>
          </p:nvPr>
        </p:nvSpPr>
        <p:spPr>
          <a:xfrm>
            <a:off x="8081335" y="3033232"/>
            <a:ext cx="3234365" cy="737692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Raleway SemiBold" panose="020B07030301010600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Medicaid Billing Handbook &amp; Fee Schedule </a:t>
            </a:r>
            <a:endParaRPr lang="en-US" sz="2000" dirty="0">
              <a:solidFill>
                <a:schemeClr val="tx2"/>
              </a:solidFill>
              <a:latin typeface="Raleway SemiBold" panose="020B0703030101060003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8"/>
          </p:nvPr>
        </p:nvSpPr>
        <p:spPr>
          <a:xfrm>
            <a:off x="8100850" y="4731877"/>
            <a:ext cx="3234365" cy="865182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Raleway SemiBold" panose="020B07030301010600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Kepro Advanced Imaging Services Provider Manual</a:t>
            </a:r>
            <a:endParaRPr lang="en-US" sz="2000" dirty="0">
              <a:solidFill>
                <a:schemeClr val="tx2"/>
              </a:solidFill>
              <a:latin typeface="Raleway SemiBold" panose="020B0703030101060003" pitchFamily="34" charset="0"/>
            </a:endParaRPr>
          </a:p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dirty="0">
                <a:latin typeface="Raleway SemiBold" panose="020B0703030101060003" pitchFamily="34" charset="0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61368" y="4834585"/>
            <a:ext cx="683330" cy="709839"/>
            <a:chOff x="3987801" y="5634038"/>
            <a:chExt cx="368300" cy="382588"/>
          </a:xfrm>
        </p:grpSpPr>
        <p:sp>
          <p:nvSpPr>
            <p:cNvPr id="20" name="Freeform 380"/>
            <p:cNvSpPr>
              <a:spLocks/>
            </p:cNvSpPr>
            <p:nvPr/>
          </p:nvSpPr>
          <p:spPr bwMode="auto">
            <a:xfrm>
              <a:off x="4146551" y="5749926"/>
              <a:ext cx="209550" cy="266700"/>
            </a:xfrm>
            <a:custGeom>
              <a:avLst/>
              <a:gdLst>
                <a:gd name="T0" fmla="*/ 68 w 136"/>
                <a:gd name="T1" fmla="*/ 0 h 172"/>
                <a:gd name="T2" fmla="*/ 0 w 136"/>
                <a:gd name="T3" fmla="*/ 20 h 172"/>
                <a:gd name="T4" fmla="*/ 0 w 136"/>
                <a:gd name="T5" fmla="*/ 82 h 172"/>
                <a:gd name="T6" fmla="*/ 27 w 136"/>
                <a:gd name="T7" fmla="*/ 139 h 172"/>
                <a:gd name="T8" fmla="*/ 68 w 136"/>
                <a:gd name="T9" fmla="*/ 172 h 172"/>
                <a:gd name="T10" fmla="*/ 109 w 136"/>
                <a:gd name="T11" fmla="*/ 139 h 172"/>
                <a:gd name="T12" fmla="*/ 136 w 136"/>
                <a:gd name="T13" fmla="*/ 82 h 172"/>
                <a:gd name="T14" fmla="*/ 136 w 136"/>
                <a:gd name="T15" fmla="*/ 20 h 172"/>
                <a:gd name="T16" fmla="*/ 68 w 136"/>
                <a:gd name="T1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72">
                  <a:moveTo>
                    <a:pt x="68" y="0"/>
                  </a:moveTo>
                  <a:cubicBezTo>
                    <a:pt x="68" y="0"/>
                    <a:pt x="40" y="19"/>
                    <a:pt x="0" y="2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104"/>
                    <a:pt x="10" y="125"/>
                    <a:pt x="27" y="139"/>
                  </a:cubicBezTo>
                  <a:cubicBezTo>
                    <a:pt x="68" y="172"/>
                    <a:pt x="68" y="172"/>
                    <a:pt x="68" y="172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26" y="125"/>
                    <a:pt x="136" y="104"/>
                    <a:pt x="136" y="82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96" y="19"/>
                    <a:pt x="68" y="0"/>
                    <a:pt x="68" y="0"/>
                  </a:cubicBez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81"/>
            <p:cNvSpPr>
              <a:spLocks/>
            </p:cNvSpPr>
            <p:nvPr/>
          </p:nvSpPr>
          <p:spPr bwMode="auto">
            <a:xfrm>
              <a:off x="4195763" y="5811838"/>
              <a:ext cx="111125" cy="111125"/>
            </a:xfrm>
            <a:custGeom>
              <a:avLst/>
              <a:gdLst>
                <a:gd name="T0" fmla="*/ 47 w 70"/>
                <a:gd name="T1" fmla="*/ 24 h 70"/>
                <a:gd name="T2" fmla="*/ 47 w 70"/>
                <a:gd name="T3" fmla="*/ 0 h 70"/>
                <a:gd name="T4" fmla="*/ 24 w 70"/>
                <a:gd name="T5" fmla="*/ 0 h 70"/>
                <a:gd name="T6" fmla="*/ 24 w 70"/>
                <a:gd name="T7" fmla="*/ 24 h 70"/>
                <a:gd name="T8" fmla="*/ 0 w 70"/>
                <a:gd name="T9" fmla="*/ 24 h 70"/>
                <a:gd name="T10" fmla="*/ 0 w 70"/>
                <a:gd name="T11" fmla="*/ 47 h 70"/>
                <a:gd name="T12" fmla="*/ 24 w 70"/>
                <a:gd name="T13" fmla="*/ 47 h 70"/>
                <a:gd name="T14" fmla="*/ 24 w 70"/>
                <a:gd name="T15" fmla="*/ 70 h 70"/>
                <a:gd name="T16" fmla="*/ 47 w 70"/>
                <a:gd name="T17" fmla="*/ 70 h 70"/>
                <a:gd name="T18" fmla="*/ 47 w 70"/>
                <a:gd name="T19" fmla="*/ 47 h 70"/>
                <a:gd name="T20" fmla="*/ 70 w 70"/>
                <a:gd name="T21" fmla="*/ 47 h 70"/>
                <a:gd name="T22" fmla="*/ 70 w 70"/>
                <a:gd name="T23" fmla="*/ 24 h 70"/>
                <a:gd name="T24" fmla="*/ 47 w 70"/>
                <a:gd name="T2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70">
                  <a:moveTo>
                    <a:pt x="47" y="24"/>
                  </a:moveTo>
                  <a:lnTo>
                    <a:pt x="47" y="0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47" y="70"/>
                  </a:lnTo>
                  <a:lnTo>
                    <a:pt x="47" y="47"/>
                  </a:lnTo>
                  <a:lnTo>
                    <a:pt x="70" y="47"/>
                  </a:lnTo>
                  <a:lnTo>
                    <a:pt x="70" y="24"/>
                  </a:lnTo>
                  <a:lnTo>
                    <a:pt x="47" y="24"/>
                  </a:ln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82"/>
            <p:cNvSpPr>
              <a:spLocks/>
            </p:cNvSpPr>
            <p:nvPr/>
          </p:nvSpPr>
          <p:spPr bwMode="auto">
            <a:xfrm>
              <a:off x="4043363" y="5634038"/>
              <a:ext cx="158750" cy="73025"/>
            </a:xfrm>
            <a:custGeom>
              <a:avLst/>
              <a:gdLst>
                <a:gd name="T0" fmla="*/ 104 w 104"/>
                <a:gd name="T1" fmla="*/ 48 h 48"/>
                <a:gd name="T2" fmla="*/ 104 w 104"/>
                <a:gd name="T3" fmla="*/ 32 h 48"/>
                <a:gd name="T4" fmla="*/ 92 w 104"/>
                <a:gd name="T5" fmla="*/ 20 h 48"/>
                <a:gd name="T6" fmla="*/ 84 w 104"/>
                <a:gd name="T7" fmla="*/ 20 h 48"/>
                <a:gd name="T8" fmla="*/ 84 w 104"/>
                <a:gd name="T9" fmla="*/ 0 h 48"/>
                <a:gd name="T10" fmla="*/ 20 w 104"/>
                <a:gd name="T11" fmla="*/ 0 h 48"/>
                <a:gd name="T12" fmla="*/ 20 w 104"/>
                <a:gd name="T13" fmla="*/ 20 h 48"/>
                <a:gd name="T14" fmla="*/ 12 w 104"/>
                <a:gd name="T15" fmla="*/ 20 h 48"/>
                <a:gd name="T16" fmla="*/ 0 w 104"/>
                <a:gd name="T17" fmla="*/ 32 h 48"/>
                <a:gd name="T18" fmla="*/ 0 w 104"/>
                <a:gd name="T19" fmla="*/ 48 h 48"/>
                <a:gd name="T20" fmla="*/ 104 w 104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48">
                  <a:moveTo>
                    <a:pt x="104" y="48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4" y="25"/>
                    <a:pt x="99" y="20"/>
                    <a:pt x="92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6" y="20"/>
                    <a:pt x="0" y="25"/>
                    <a:pt x="0" y="32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104" y="48"/>
                  </a:ln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83"/>
            <p:cNvSpPr>
              <a:spLocks/>
            </p:cNvSpPr>
            <p:nvPr/>
          </p:nvSpPr>
          <p:spPr bwMode="auto">
            <a:xfrm>
              <a:off x="4103688" y="5664201"/>
              <a:ext cx="38100" cy="12700"/>
            </a:xfrm>
            <a:custGeom>
              <a:avLst/>
              <a:gdLst>
                <a:gd name="T0" fmla="*/ 0 w 24"/>
                <a:gd name="T1" fmla="*/ 0 h 8"/>
                <a:gd name="T2" fmla="*/ 0 w 24"/>
                <a:gd name="T3" fmla="*/ 8 h 8"/>
                <a:gd name="T4" fmla="*/ 24 w 24"/>
                <a:gd name="T5" fmla="*/ 8 h 8"/>
                <a:gd name="T6" fmla="*/ 24 w 2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8">
                  <a:moveTo>
                    <a:pt x="0" y="0"/>
                  </a:moveTo>
                  <a:lnTo>
                    <a:pt x="0" y="8"/>
                  </a:lnTo>
                  <a:lnTo>
                    <a:pt x="24" y="8"/>
                  </a:lnTo>
                  <a:lnTo>
                    <a:pt x="24" y="0"/>
                  </a:lnTo>
                </a:path>
              </a:pathLst>
            </a:custGeom>
            <a:noFill/>
            <a:ln w="11113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384"/>
            <p:cNvSpPr>
              <a:spLocks/>
            </p:cNvSpPr>
            <p:nvPr/>
          </p:nvSpPr>
          <p:spPr bwMode="auto">
            <a:xfrm>
              <a:off x="3987801" y="5683251"/>
              <a:ext cx="214313" cy="333375"/>
            </a:xfrm>
            <a:custGeom>
              <a:avLst/>
              <a:gdLst>
                <a:gd name="T0" fmla="*/ 140 w 140"/>
                <a:gd name="T1" fmla="*/ 216 h 216"/>
                <a:gd name="T2" fmla="*/ 8 w 140"/>
                <a:gd name="T3" fmla="*/ 216 h 216"/>
                <a:gd name="T4" fmla="*/ 0 w 140"/>
                <a:gd name="T5" fmla="*/ 208 h 216"/>
                <a:gd name="T6" fmla="*/ 0 w 140"/>
                <a:gd name="T7" fmla="*/ 8 h 216"/>
                <a:gd name="T8" fmla="*/ 8 w 140"/>
                <a:gd name="T9" fmla="*/ 0 h 216"/>
                <a:gd name="T10" fmla="*/ 20 w 140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216">
                  <a:moveTo>
                    <a:pt x="140" y="216"/>
                  </a:moveTo>
                  <a:cubicBezTo>
                    <a:pt x="8" y="216"/>
                    <a:pt x="8" y="216"/>
                    <a:pt x="8" y="216"/>
                  </a:cubicBezTo>
                  <a:cubicBezTo>
                    <a:pt x="4" y="216"/>
                    <a:pt x="0" y="212"/>
                    <a:pt x="0" y="20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385"/>
            <p:cNvSpPr>
              <a:spLocks/>
            </p:cNvSpPr>
            <p:nvPr/>
          </p:nvSpPr>
          <p:spPr bwMode="auto">
            <a:xfrm>
              <a:off x="4208463" y="5683251"/>
              <a:ext cx="42863" cy="30163"/>
            </a:xfrm>
            <a:custGeom>
              <a:avLst/>
              <a:gdLst>
                <a:gd name="T0" fmla="*/ 0 w 28"/>
                <a:gd name="T1" fmla="*/ 0 h 20"/>
                <a:gd name="T2" fmla="*/ 20 w 28"/>
                <a:gd name="T3" fmla="*/ 0 h 20"/>
                <a:gd name="T4" fmla="*/ 28 w 28"/>
                <a:gd name="T5" fmla="*/ 8 h 20"/>
                <a:gd name="T6" fmla="*/ 28 w 28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0">
                  <a:moveTo>
                    <a:pt x="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8" y="4"/>
                    <a:pt x="28" y="8"/>
                  </a:cubicBezTo>
                  <a:cubicBezTo>
                    <a:pt x="28" y="20"/>
                    <a:pt x="28" y="20"/>
                    <a:pt x="28" y="2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386"/>
            <p:cNvSpPr>
              <a:spLocks noChangeShapeType="1"/>
            </p:cNvSpPr>
            <p:nvPr/>
          </p:nvSpPr>
          <p:spPr bwMode="auto">
            <a:xfrm>
              <a:off x="4092576" y="5811838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Line 387"/>
            <p:cNvSpPr>
              <a:spLocks noChangeShapeType="1"/>
            </p:cNvSpPr>
            <p:nvPr/>
          </p:nvSpPr>
          <p:spPr bwMode="auto">
            <a:xfrm>
              <a:off x="4092576" y="5856288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Line 388"/>
            <p:cNvSpPr>
              <a:spLocks noChangeShapeType="1"/>
            </p:cNvSpPr>
            <p:nvPr/>
          </p:nvSpPr>
          <p:spPr bwMode="auto">
            <a:xfrm>
              <a:off x="4092576" y="5899151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Oval 389"/>
            <p:cNvSpPr>
              <a:spLocks noChangeArrowheads="1"/>
            </p:cNvSpPr>
            <p:nvPr/>
          </p:nvSpPr>
          <p:spPr bwMode="auto">
            <a:xfrm>
              <a:off x="4037013" y="5800726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Oval 390"/>
            <p:cNvSpPr>
              <a:spLocks noChangeArrowheads="1"/>
            </p:cNvSpPr>
            <p:nvPr/>
          </p:nvSpPr>
          <p:spPr bwMode="auto">
            <a:xfrm>
              <a:off x="4037013" y="5843588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Oval 391"/>
            <p:cNvSpPr>
              <a:spLocks noChangeArrowheads="1"/>
            </p:cNvSpPr>
            <p:nvPr/>
          </p:nvSpPr>
          <p:spPr bwMode="auto">
            <a:xfrm>
              <a:off x="4037013" y="5886451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7019" y="2977926"/>
            <a:ext cx="773235" cy="736899"/>
            <a:chOff x="3279775" y="4948239"/>
            <a:chExt cx="393699" cy="382588"/>
          </a:xfrm>
        </p:grpSpPr>
        <p:sp>
          <p:nvSpPr>
            <p:cNvPr id="33" name="Freeform 437"/>
            <p:cNvSpPr>
              <a:spLocks/>
            </p:cNvSpPr>
            <p:nvPr/>
          </p:nvSpPr>
          <p:spPr bwMode="auto">
            <a:xfrm>
              <a:off x="3279775" y="5153026"/>
              <a:ext cx="147637" cy="177800"/>
            </a:xfrm>
            <a:custGeom>
              <a:avLst/>
              <a:gdLst>
                <a:gd name="T0" fmla="*/ 4 w 96"/>
                <a:gd name="T1" fmla="*/ 116 h 116"/>
                <a:gd name="T2" fmla="*/ 36 w 96"/>
                <a:gd name="T3" fmla="*/ 44 h 116"/>
                <a:gd name="T4" fmla="*/ 96 w 96"/>
                <a:gd name="T5" fmla="*/ 24 h 116"/>
                <a:gd name="T6" fmla="*/ 96 w 96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16">
                  <a:moveTo>
                    <a:pt x="4" y="116"/>
                  </a:moveTo>
                  <a:cubicBezTo>
                    <a:pt x="4" y="116"/>
                    <a:pt x="0" y="56"/>
                    <a:pt x="36" y="4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438"/>
            <p:cNvSpPr>
              <a:spLocks/>
            </p:cNvSpPr>
            <p:nvPr/>
          </p:nvSpPr>
          <p:spPr bwMode="auto">
            <a:xfrm>
              <a:off x="3525837" y="5153026"/>
              <a:ext cx="147637" cy="177800"/>
            </a:xfrm>
            <a:custGeom>
              <a:avLst/>
              <a:gdLst>
                <a:gd name="T0" fmla="*/ 0 w 96"/>
                <a:gd name="T1" fmla="*/ 0 h 116"/>
                <a:gd name="T2" fmla="*/ 0 w 96"/>
                <a:gd name="T3" fmla="*/ 24 h 116"/>
                <a:gd name="T4" fmla="*/ 60 w 96"/>
                <a:gd name="T5" fmla="*/ 44 h 116"/>
                <a:gd name="T6" fmla="*/ 92 w 96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16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96" y="56"/>
                    <a:pt x="92" y="116"/>
                    <a:pt x="92" y="11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439"/>
            <p:cNvSpPr>
              <a:spLocks/>
            </p:cNvSpPr>
            <p:nvPr/>
          </p:nvSpPr>
          <p:spPr bwMode="auto">
            <a:xfrm>
              <a:off x="3390900" y="4948239"/>
              <a:ext cx="173037" cy="211138"/>
            </a:xfrm>
            <a:custGeom>
              <a:avLst/>
              <a:gdLst>
                <a:gd name="T0" fmla="*/ 76 w 112"/>
                <a:gd name="T1" fmla="*/ 136 h 136"/>
                <a:gd name="T2" fmla="*/ 110 w 112"/>
                <a:gd name="T3" fmla="*/ 67 h 136"/>
                <a:gd name="T4" fmla="*/ 106 w 112"/>
                <a:gd name="T5" fmla="*/ 27 h 136"/>
                <a:gd name="T6" fmla="*/ 77 w 112"/>
                <a:gd name="T7" fmla="*/ 3 h 136"/>
                <a:gd name="T8" fmla="*/ 56 w 112"/>
                <a:gd name="T9" fmla="*/ 0 h 136"/>
                <a:gd name="T10" fmla="*/ 35 w 112"/>
                <a:gd name="T11" fmla="*/ 3 h 136"/>
                <a:gd name="T12" fmla="*/ 7 w 112"/>
                <a:gd name="T13" fmla="*/ 27 h 136"/>
                <a:gd name="T14" fmla="*/ 2 w 112"/>
                <a:gd name="T15" fmla="*/ 67 h 136"/>
                <a:gd name="T16" fmla="*/ 36 w 112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36">
                  <a:moveTo>
                    <a:pt x="76" y="136"/>
                  </a:moveTo>
                  <a:cubicBezTo>
                    <a:pt x="104" y="124"/>
                    <a:pt x="107" y="92"/>
                    <a:pt x="110" y="67"/>
                  </a:cubicBezTo>
                  <a:cubicBezTo>
                    <a:pt x="112" y="53"/>
                    <a:pt x="112" y="39"/>
                    <a:pt x="106" y="27"/>
                  </a:cubicBezTo>
                  <a:cubicBezTo>
                    <a:pt x="100" y="15"/>
                    <a:pt x="89" y="7"/>
                    <a:pt x="77" y="3"/>
                  </a:cubicBezTo>
                  <a:cubicBezTo>
                    <a:pt x="71" y="1"/>
                    <a:pt x="63" y="0"/>
                    <a:pt x="56" y="0"/>
                  </a:cubicBezTo>
                  <a:cubicBezTo>
                    <a:pt x="49" y="0"/>
                    <a:pt x="42" y="1"/>
                    <a:pt x="35" y="3"/>
                  </a:cubicBezTo>
                  <a:cubicBezTo>
                    <a:pt x="23" y="7"/>
                    <a:pt x="13" y="15"/>
                    <a:pt x="7" y="27"/>
                  </a:cubicBezTo>
                  <a:cubicBezTo>
                    <a:pt x="0" y="39"/>
                    <a:pt x="1" y="53"/>
                    <a:pt x="2" y="67"/>
                  </a:cubicBezTo>
                  <a:cubicBezTo>
                    <a:pt x="5" y="92"/>
                    <a:pt x="8" y="124"/>
                    <a:pt x="36" y="13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440"/>
            <p:cNvSpPr>
              <a:spLocks/>
            </p:cNvSpPr>
            <p:nvPr/>
          </p:nvSpPr>
          <p:spPr bwMode="auto">
            <a:xfrm>
              <a:off x="3421062" y="5003801"/>
              <a:ext cx="111125" cy="31750"/>
            </a:xfrm>
            <a:custGeom>
              <a:avLst/>
              <a:gdLst>
                <a:gd name="T0" fmla="*/ 0 w 72"/>
                <a:gd name="T1" fmla="*/ 20 h 20"/>
                <a:gd name="T2" fmla="*/ 52 w 72"/>
                <a:gd name="T3" fmla="*/ 0 h 20"/>
                <a:gd name="T4" fmla="*/ 72 w 7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20">
                  <a:moveTo>
                    <a:pt x="0" y="20"/>
                  </a:moveTo>
                  <a:cubicBezTo>
                    <a:pt x="40" y="20"/>
                    <a:pt x="48" y="12"/>
                    <a:pt x="52" y="0"/>
                  </a:cubicBezTo>
                  <a:cubicBezTo>
                    <a:pt x="52" y="0"/>
                    <a:pt x="52" y="20"/>
                    <a:pt x="72" y="20"/>
                  </a:cubicBezTo>
                </a:path>
              </a:pathLst>
            </a:custGeom>
            <a:noFill/>
            <a:ln w="11113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441"/>
            <p:cNvSpPr>
              <a:spLocks/>
            </p:cNvSpPr>
            <p:nvPr/>
          </p:nvSpPr>
          <p:spPr bwMode="auto">
            <a:xfrm>
              <a:off x="3427412" y="5189539"/>
              <a:ext cx="98425" cy="68263"/>
            </a:xfrm>
            <a:custGeom>
              <a:avLst/>
              <a:gdLst>
                <a:gd name="T0" fmla="*/ 0 w 64"/>
                <a:gd name="T1" fmla="*/ 0 h 44"/>
                <a:gd name="T2" fmla="*/ 32 w 64"/>
                <a:gd name="T3" fmla="*/ 44 h 44"/>
                <a:gd name="T4" fmla="*/ 64 w 6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0" y="24"/>
                    <a:pt x="32" y="44"/>
                    <a:pt x="32" y="44"/>
                  </a:cubicBezTo>
                  <a:cubicBezTo>
                    <a:pt x="32" y="44"/>
                    <a:pt x="64" y="24"/>
                    <a:pt x="64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 442"/>
            <p:cNvSpPr>
              <a:spLocks/>
            </p:cNvSpPr>
            <p:nvPr/>
          </p:nvSpPr>
          <p:spPr bwMode="auto">
            <a:xfrm>
              <a:off x="3384550" y="5195889"/>
              <a:ext cx="25400" cy="49213"/>
            </a:xfrm>
            <a:custGeom>
              <a:avLst/>
              <a:gdLst>
                <a:gd name="T0" fmla="*/ 16 w 16"/>
                <a:gd name="T1" fmla="*/ 0 h 32"/>
                <a:gd name="T2" fmla="*/ 4 w 16"/>
                <a:gd name="T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32">
                  <a:moveTo>
                    <a:pt x="16" y="0"/>
                  </a:moveTo>
                  <a:cubicBezTo>
                    <a:pt x="0" y="12"/>
                    <a:pt x="4" y="32"/>
                    <a:pt x="4" y="32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443"/>
            <p:cNvSpPr>
              <a:spLocks/>
            </p:cNvSpPr>
            <p:nvPr/>
          </p:nvSpPr>
          <p:spPr bwMode="auto">
            <a:xfrm>
              <a:off x="3348037" y="5245101"/>
              <a:ext cx="85725" cy="85725"/>
            </a:xfrm>
            <a:custGeom>
              <a:avLst/>
              <a:gdLst>
                <a:gd name="T0" fmla="*/ 44 w 56"/>
                <a:gd name="T1" fmla="*/ 56 h 56"/>
                <a:gd name="T2" fmla="*/ 56 w 56"/>
                <a:gd name="T3" fmla="*/ 56 h 56"/>
                <a:gd name="T4" fmla="*/ 56 w 56"/>
                <a:gd name="T5" fmla="*/ 40 h 56"/>
                <a:gd name="T6" fmla="*/ 28 w 56"/>
                <a:gd name="T7" fmla="*/ 0 h 56"/>
                <a:gd name="T8" fmla="*/ 28 w 56"/>
                <a:gd name="T9" fmla="*/ 0 h 56"/>
                <a:gd name="T10" fmla="*/ 28 w 56"/>
                <a:gd name="T11" fmla="*/ 0 h 56"/>
                <a:gd name="T12" fmla="*/ 0 w 56"/>
                <a:gd name="T13" fmla="*/ 40 h 56"/>
                <a:gd name="T14" fmla="*/ 0 w 56"/>
                <a:gd name="T15" fmla="*/ 56 h 56"/>
                <a:gd name="T16" fmla="*/ 12 w 56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4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22"/>
                    <a:pt x="44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22"/>
                    <a:pt x="0" y="4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2" y="56"/>
                    <a:pt x="12" y="56"/>
                    <a:pt x="12" y="5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444"/>
            <p:cNvSpPr>
              <a:spLocks/>
            </p:cNvSpPr>
            <p:nvPr/>
          </p:nvSpPr>
          <p:spPr bwMode="auto">
            <a:xfrm>
              <a:off x="3544887" y="5195889"/>
              <a:ext cx="19050" cy="73025"/>
            </a:xfrm>
            <a:custGeom>
              <a:avLst/>
              <a:gdLst>
                <a:gd name="T0" fmla="*/ 0 w 12"/>
                <a:gd name="T1" fmla="*/ 0 h 48"/>
                <a:gd name="T2" fmla="*/ 12 w 12"/>
                <a:gd name="T3" fmla="*/ 40 h 48"/>
                <a:gd name="T4" fmla="*/ 12 w 1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8">
                  <a:moveTo>
                    <a:pt x="0" y="0"/>
                  </a:moveTo>
                  <a:cubicBezTo>
                    <a:pt x="12" y="4"/>
                    <a:pt x="12" y="40"/>
                    <a:pt x="12" y="40"/>
                  </a:cubicBezTo>
                  <a:cubicBezTo>
                    <a:pt x="12" y="48"/>
                    <a:pt x="12" y="48"/>
                    <a:pt x="12" y="48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Oval 445"/>
            <p:cNvSpPr>
              <a:spLocks noChangeArrowheads="1"/>
            </p:cNvSpPr>
            <p:nvPr/>
          </p:nvSpPr>
          <p:spPr bwMode="auto">
            <a:xfrm>
              <a:off x="3532187" y="5268914"/>
              <a:ext cx="61912" cy="61913"/>
            </a:xfrm>
            <a:prstGeom prst="ellips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852046" y="1130577"/>
            <a:ext cx="751707" cy="752574"/>
            <a:chOff x="6076950" y="4968876"/>
            <a:chExt cx="381000" cy="382588"/>
          </a:xfrm>
        </p:grpSpPr>
        <p:sp>
          <p:nvSpPr>
            <p:cNvPr id="43" name="Freeform 612"/>
            <p:cNvSpPr>
              <a:spLocks/>
            </p:cNvSpPr>
            <p:nvPr/>
          </p:nvSpPr>
          <p:spPr bwMode="auto">
            <a:xfrm>
              <a:off x="6076950" y="4994276"/>
              <a:ext cx="141287" cy="49213"/>
            </a:xfrm>
            <a:custGeom>
              <a:avLst/>
              <a:gdLst>
                <a:gd name="T0" fmla="*/ 92 w 92"/>
                <a:gd name="T1" fmla="*/ 24 h 32"/>
                <a:gd name="T2" fmla="*/ 82 w 92"/>
                <a:gd name="T3" fmla="*/ 11 h 32"/>
                <a:gd name="T4" fmla="*/ 57 w 92"/>
                <a:gd name="T5" fmla="*/ 0 h 32"/>
                <a:gd name="T6" fmla="*/ 0 w 92"/>
                <a:gd name="T7" fmla="*/ 0 h 32"/>
                <a:gd name="T8" fmla="*/ 0 w 92"/>
                <a:gd name="T9" fmla="*/ 0 h 32"/>
                <a:gd name="T10" fmla="*/ 32 w 92"/>
                <a:gd name="T11" fmla="*/ 32 h 32"/>
                <a:gd name="T12" fmla="*/ 60 w 9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32">
                  <a:moveTo>
                    <a:pt x="92" y="24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76" y="4"/>
                    <a:pt x="67" y="0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5" y="32"/>
                    <a:pt x="32" y="32"/>
                  </a:cubicBezTo>
                  <a:cubicBezTo>
                    <a:pt x="60" y="32"/>
                    <a:pt x="60" y="32"/>
                    <a:pt x="60" y="3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613"/>
            <p:cNvSpPr>
              <a:spLocks/>
            </p:cNvSpPr>
            <p:nvPr/>
          </p:nvSpPr>
          <p:spPr bwMode="auto">
            <a:xfrm>
              <a:off x="6108700" y="5043488"/>
              <a:ext cx="36512" cy="36513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cubicBezTo>
                    <a:pt x="0" y="13"/>
                    <a:pt x="11" y="24"/>
                    <a:pt x="24" y="24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614"/>
            <p:cNvSpPr>
              <a:spLocks/>
            </p:cNvSpPr>
            <p:nvPr/>
          </p:nvSpPr>
          <p:spPr bwMode="auto">
            <a:xfrm>
              <a:off x="6316663" y="4994276"/>
              <a:ext cx="141287" cy="49213"/>
            </a:xfrm>
            <a:custGeom>
              <a:avLst/>
              <a:gdLst>
                <a:gd name="T0" fmla="*/ 0 w 92"/>
                <a:gd name="T1" fmla="*/ 24 h 32"/>
                <a:gd name="T2" fmla="*/ 11 w 92"/>
                <a:gd name="T3" fmla="*/ 11 h 32"/>
                <a:gd name="T4" fmla="*/ 35 w 92"/>
                <a:gd name="T5" fmla="*/ 0 h 32"/>
                <a:gd name="T6" fmla="*/ 92 w 92"/>
                <a:gd name="T7" fmla="*/ 0 h 32"/>
                <a:gd name="T8" fmla="*/ 92 w 92"/>
                <a:gd name="T9" fmla="*/ 0 h 32"/>
                <a:gd name="T10" fmla="*/ 60 w 92"/>
                <a:gd name="T11" fmla="*/ 32 h 32"/>
                <a:gd name="T12" fmla="*/ 32 w 9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32">
                  <a:moveTo>
                    <a:pt x="0" y="2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7" y="4"/>
                    <a:pt x="26" y="0"/>
                    <a:pt x="3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7"/>
                    <a:pt x="78" y="32"/>
                    <a:pt x="60" y="32"/>
                  </a:cubicBezTo>
                  <a:cubicBezTo>
                    <a:pt x="32" y="32"/>
                    <a:pt x="32" y="32"/>
                    <a:pt x="32" y="3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615"/>
            <p:cNvSpPr>
              <a:spLocks/>
            </p:cNvSpPr>
            <p:nvPr/>
          </p:nvSpPr>
          <p:spPr bwMode="auto">
            <a:xfrm>
              <a:off x="6391275" y="5043488"/>
              <a:ext cx="36512" cy="36513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4" y="13"/>
                    <a:pt x="13" y="24"/>
                    <a:pt x="0" y="24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Line 616"/>
            <p:cNvSpPr>
              <a:spLocks noChangeShapeType="1"/>
            </p:cNvSpPr>
            <p:nvPr/>
          </p:nvSpPr>
          <p:spPr bwMode="auto">
            <a:xfrm>
              <a:off x="6267450" y="5030788"/>
              <a:ext cx="0" cy="111125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Line 617"/>
            <p:cNvSpPr>
              <a:spLocks noChangeShapeType="1"/>
            </p:cNvSpPr>
            <p:nvPr/>
          </p:nvSpPr>
          <p:spPr bwMode="auto">
            <a:xfrm>
              <a:off x="6267450" y="5184776"/>
              <a:ext cx="0" cy="3016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Line 618"/>
            <p:cNvSpPr>
              <a:spLocks noChangeShapeType="1"/>
            </p:cNvSpPr>
            <p:nvPr/>
          </p:nvSpPr>
          <p:spPr bwMode="auto">
            <a:xfrm>
              <a:off x="6267450" y="5253038"/>
              <a:ext cx="0" cy="3016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Line 619"/>
            <p:cNvSpPr>
              <a:spLocks noChangeShapeType="1"/>
            </p:cNvSpPr>
            <p:nvPr/>
          </p:nvSpPr>
          <p:spPr bwMode="auto">
            <a:xfrm>
              <a:off x="6267450" y="5314951"/>
              <a:ext cx="0" cy="3651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Oval 620"/>
            <p:cNvSpPr>
              <a:spLocks noChangeArrowheads="1"/>
            </p:cNvSpPr>
            <p:nvPr/>
          </p:nvSpPr>
          <p:spPr bwMode="auto">
            <a:xfrm>
              <a:off x="6237288" y="4968876"/>
              <a:ext cx="61912" cy="61913"/>
            </a:xfrm>
            <a:prstGeom prst="ellips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621"/>
            <p:cNvSpPr>
              <a:spLocks/>
            </p:cNvSpPr>
            <p:nvPr/>
          </p:nvSpPr>
          <p:spPr bwMode="auto">
            <a:xfrm>
              <a:off x="6218238" y="5246688"/>
              <a:ext cx="80962" cy="92075"/>
            </a:xfrm>
            <a:custGeom>
              <a:avLst/>
              <a:gdLst>
                <a:gd name="T0" fmla="*/ 1 w 52"/>
                <a:gd name="T1" fmla="*/ 0 h 60"/>
                <a:gd name="T2" fmla="*/ 0 w 52"/>
                <a:gd name="T3" fmla="*/ 3 h 60"/>
                <a:gd name="T4" fmla="*/ 0 w 52"/>
                <a:gd name="T5" fmla="*/ 4 h 60"/>
                <a:gd name="T6" fmla="*/ 16 w 52"/>
                <a:gd name="T7" fmla="*/ 22 h 60"/>
                <a:gd name="T8" fmla="*/ 38 w 52"/>
                <a:gd name="T9" fmla="*/ 25 h 60"/>
                <a:gd name="T10" fmla="*/ 52 w 52"/>
                <a:gd name="T11" fmla="*/ 42 h 60"/>
                <a:gd name="T12" fmla="*/ 52 w 52"/>
                <a:gd name="T13" fmla="*/ 42 h 60"/>
                <a:gd name="T14" fmla="*/ 35 w 52"/>
                <a:gd name="T15" fmla="*/ 60 h 60"/>
                <a:gd name="T16" fmla="*/ 32 w 52"/>
                <a:gd name="T17" fmla="*/ 60 h 60"/>
                <a:gd name="T18" fmla="*/ 12 w 52"/>
                <a:gd name="T19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0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7" y="21"/>
                    <a:pt x="16" y="22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6" y="27"/>
                    <a:pt x="52" y="34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52"/>
                    <a:pt x="44" y="60"/>
                    <a:pt x="35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1" y="60"/>
                    <a:pt x="12" y="50"/>
                    <a:pt x="12" y="39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Line 622"/>
            <p:cNvSpPr>
              <a:spLocks noChangeShapeType="1"/>
            </p:cNvSpPr>
            <p:nvPr/>
          </p:nvSpPr>
          <p:spPr bwMode="auto">
            <a:xfrm>
              <a:off x="6205538" y="5067301"/>
              <a:ext cx="0" cy="0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reeform 623"/>
            <p:cNvSpPr>
              <a:spLocks/>
            </p:cNvSpPr>
            <p:nvPr/>
          </p:nvSpPr>
          <p:spPr bwMode="auto">
            <a:xfrm>
              <a:off x="6169025" y="5067301"/>
              <a:ext cx="166687" cy="139700"/>
            </a:xfrm>
            <a:custGeom>
              <a:avLst/>
              <a:gdLst>
                <a:gd name="T0" fmla="*/ 100 w 108"/>
                <a:gd name="T1" fmla="*/ 90 h 90"/>
                <a:gd name="T2" fmla="*/ 108 w 108"/>
                <a:gd name="T3" fmla="*/ 74 h 90"/>
                <a:gd name="T4" fmla="*/ 108 w 108"/>
                <a:gd name="T5" fmla="*/ 74 h 90"/>
                <a:gd name="T6" fmla="*/ 90 w 108"/>
                <a:gd name="T7" fmla="*/ 54 h 90"/>
                <a:gd name="T8" fmla="*/ 21 w 108"/>
                <a:gd name="T9" fmla="*/ 46 h 90"/>
                <a:gd name="T10" fmla="*/ 0 w 108"/>
                <a:gd name="T11" fmla="*/ 22 h 90"/>
                <a:gd name="T12" fmla="*/ 22 w 108"/>
                <a:gd name="T13" fmla="*/ 0 h 90"/>
                <a:gd name="T14" fmla="*/ 42 w 108"/>
                <a:gd name="T1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90">
                  <a:moveTo>
                    <a:pt x="100" y="90"/>
                  </a:moveTo>
                  <a:cubicBezTo>
                    <a:pt x="105" y="87"/>
                    <a:pt x="108" y="81"/>
                    <a:pt x="108" y="74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08" y="63"/>
                    <a:pt x="100" y="55"/>
                    <a:pt x="90" y="54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8" y="44"/>
                    <a:pt x="0" y="34"/>
                    <a:pt x="0" y="22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31" y="0"/>
                    <a:pt x="38" y="4"/>
                    <a:pt x="42" y="1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reeform 624"/>
            <p:cNvSpPr>
              <a:spLocks/>
            </p:cNvSpPr>
            <p:nvPr/>
          </p:nvSpPr>
          <p:spPr bwMode="auto">
            <a:xfrm>
              <a:off x="6303963" y="5067301"/>
              <a:ext cx="61912" cy="68263"/>
            </a:xfrm>
            <a:custGeom>
              <a:avLst/>
              <a:gdLst>
                <a:gd name="T0" fmla="*/ 28 w 41"/>
                <a:gd name="T1" fmla="*/ 44 h 44"/>
                <a:gd name="T2" fmla="*/ 41 w 41"/>
                <a:gd name="T3" fmla="*/ 22 h 44"/>
                <a:gd name="T4" fmla="*/ 19 w 41"/>
                <a:gd name="T5" fmla="*/ 0 h 44"/>
                <a:gd name="T6" fmla="*/ 0 w 41"/>
                <a:gd name="T7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4">
                  <a:moveTo>
                    <a:pt x="28" y="44"/>
                  </a:moveTo>
                  <a:cubicBezTo>
                    <a:pt x="36" y="39"/>
                    <a:pt x="41" y="31"/>
                    <a:pt x="41" y="22"/>
                  </a:cubicBezTo>
                  <a:cubicBezTo>
                    <a:pt x="41" y="9"/>
                    <a:pt x="31" y="0"/>
                    <a:pt x="19" y="0"/>
                  </a:cubicBezTo>
                  <a:cubicBezTo>
                    <a:pt x="11" y="0"/>
                    <a:pt x="3" y="4"/>
                    <a:pt x="0" y="1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reeform 625"/>
            <p:cNvSpPr>
              <a:spLocks/>
            </p:cNvSpPr>
            <p:nvPr/>
          </p:nvSpPr>
          <p:spPr bwMode="auto">
            <a:xfrm>
              <a:off x="6194425" y="5165726"/>
              <a:ext cx="122237" cy="103188"/>
            </a:xfrm>
            <a:custGeom>
              <a:avLst/>
              <a:gdLst>
                <a:gd name="T0" fmla="*/ 3 w 80"/>
                <a:gd name="T1" fmla="*/ 0 h 67"/>
                <a:gd name="T2" fmla="*/ 0 w 80"/>
                <a:gd name="T3" fmla="*/ 10 h 67"/>
                <a:gd name="T4" fmla="*/ 0 w 80"/>
                <a:gd name="T5" fmla="*/ 10 h 67"/>
                <a:gd name="T6" fmla="*/ 18 w 80"/>
                <a:gd name="T7" fmla="*/ 30 h 67"/>
                <a:gd name="T8" fmla="*/ 64 w 80"/>
                <a:gd name="T9" fmla="*/ 37 h 67"/>
                <a:gd name="T10" fmla="*/ 80 w 80"/>
                <a:gd name="T11" fmla="*/ 56 h 67"/>
                <a:gd name="T12" fmla="*/ 80 w 80"/>
                <a:gd name="T13" fmla="*/ 56 h 67"/>
                <a:gd name="T14" fmla="*/ 76 w 80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67">
                  <a:moveTo>
                    <a:pt x="3" y="0"/>
                  </a:moveTo>
                  <a:cubicBezTo>
                    <a:pt x="1" y="3"/>
                    <a:pt x="0" y="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0"/>
                    <a:pt x="8" y="29"/>
                    <a:pt x="18" y="30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73" y="38"/>
                    <a:pt x="80" y="46"/>
                    <a:pt x="8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60"/>
                    <a:pt x="79" y="64"/>
                    <a:pt x="76" y="67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C8BADF-505E-39D6-2EC5-AD891B48C033}"/>
              </a:ext>
            </a:extLst>
          </p:cNvPr>
          <p:cNvSpPr txBox="1"/>
          <p:nvPr/>
        </p:nvSpPr>
        <p:spPr>
          <a:xfrm>
            <a:off x="755010" y="3403211"/>
            <a:ext cx="447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aleway SemiBold" panose="020B0703030101060003" pitchFamily="34" charset="0"/>
              </a:rPr>
              <a:t>Advanced Imaging Services are covered by Medicaid when medically necessary and appropriate for the member. Providers should be familiar with Kepro policies and State regulations.</a:t>
            </a:r>
          </a:p>
          <a:p>
            <a:endParaRPr lang="en-US" sz="2000" dirty="0">
              <a:solidFill>
                <a:schemeClr val="bg1"/>
              </a:solidFill>
              <a:latin typeface="Raleway SemiBold" panose="020B07030301010600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Raleway SemiBold" panose="020B0703030101060003" pitchFamily="34" charset="0"/>
              </a:rPr>
              <a:t>Medicaid.MS.GOV</a:t>
            </a:r>
          </a:p>
        </p:txBody>
      </p:sp>
    </p:spTree>
    <p:extLst>
      <p:ext uri="{BB962C8B-B14F-4D97-AF65-F5344CB8AC3E}">
        <p14:creationId xmlns:p14="http://schemas.microsoft.com/office/powerpoint/2010/main" val="191727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 sz="2000" dirty="0">
                <a:latin typeface="Raleway SemiBold" panose="020B0703030101060003" pitchFamily="34" charset="0"/>
              </a:rPr>
              <a:t>In support of Administrative Code 220: Radiology Services, Kepro requires the following documentation to support medical necessity and appropriateness for requested services:</a:t>
            </a:r>
          </a:p>
          <a:p>
            <a:endParaRPr lang="en-US" sz="2000" dirty="0">
              <a:latin typeface="Raleway SemiBold" panose="020B07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</a:rPr>
              <a:t>Valid physician order including diagnosis,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</a:rPr>
              <a:t>Results of </a:t>
            </a:r>
            <a:r>
              <a:rPr lang="en-US" sz="2000" b="1" dirty="0">
                <a:latin typeface="Raleway SemiBold" panose="020B0703030101060003" pitchFamily="34" charset="0"/>
              </a:rPr>
              <a:t>recent</a:t>
            </a:r>
            <a:r>
              <a:rPr lang="en-US" sz="2000" dirty="0">
                <a:latin typeface="Raleway SemiBold" panose="020B0703030101060003" pitchFamily="34" charset="0"/>
              </a:rPr>
              <a:t> clinical evaluation, including treatment history related to stated diagnosis or clinical condition,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</a:rPr>
              <a:t>Previous imaging studies related to the stated diagnosis and </a:t>
            </a:r>
            <a:r>
              <a:rPr lang="en-US" sz="2000" b="1" dirty="0">
                <a:latin typeface="Raleway SemiBold" panose="020B0703030101060003" pitchFamily="34" charset="0"/>
              </a:rPr>
              <a:t>current</a:t>
            </a:r>
            <a:r>
              <a:rPr lang="en-US" sz="2000" dirty="0">
                <a:latin typeface="Raleway SemiBold" panose="020B0703030101060003" pitchFamily="34" charset="0"/>
              </a:rPr>
              <a:t> clinical condition,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</a:rPr>
              <a:t>Treatment plan related to the stated diagnosis or clinical condition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Smiling male doctor talking in clinic corridor">
            <a:extLst>
              <a:ext uri="{FF2B5EF4-FFF2-40B4-BE49-F238E27FC236}">
                <a16:creationId xmlns:a16="http://schemas.microsoft.com/office/drawing/2014/main" id="{23DF7187-04CE-FF77-D547-9C0BAADB5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42" y="2034829"/>
            <a:ext cx="3591614" cy="4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8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376D8-191A-4E21-8710-74C8BC7B44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Providers are highly encouraged to use the provider portal to submit requests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Efficient, easy access to enter and verify authorizations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Communicate with Kepro staff when appropriate regarding authorizations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View and print letters with ease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Reduces the “did you receive my fax” burden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Capable of receiving real time authorizations on many CPT codes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D1820-EE45-4D15-88F3-9B0D9659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61" y="651666"/>
            <a:ext cx="5449738" cy="436093"/>
          </a:xfrm>
        </p:spPr>
        <p:txBody>
          <a:bodyPr/>
          <a:lstStyle/>
          <a:p>
            <a:r>
              <a:rPr lang="en-US" dirty="0"/>
              <a:t>ANG – Kepro’s Provider Portal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BA3B2-5D79-4008-BCAB-C6D3D805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Placeholder 9" descr="Person typing on keyboard">
            <a:extLst>
              <a:ext uri="{FF2B5EF4-FFF2-40B4-BE49-F238E27FC236}">
                <a16:creationId xmlns:a16="http://schemas.microsoft.com/office/drawing/2014/main" id="{CA22CA4D-1104-7DA1-5553-236FA47671B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r="27012"/>
          <a:stretch>
            <a:fillRect/>
          </a:stretch>
        </p:blipFill>
        <p:spPr>
          <a:xfrm>
            <a:off x="109058" y="8389"/>
            <a:ext cx="3605842" cy="5227605"/>
          </a:xfrm>
        </p:spPr>
      </p:pic>
    </p:spTree>
    <p:extLst>
      <p:ext uri="{BB962C8B-B14F-4D97-AF65-F5344CB8AC3E}">
        <p14:creationId xmlns:p14="http://schemas.microsoft.com/office/powerpoint/2010/main" val="326119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376D8-191A-4E21-8710-74C8BC7B44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9839" y="1666928"/>
            <a:ext cx="6108568" cy="147092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ANG trainings were held in September and October. Training videos are available to view online at </a:t>
            </a:r>
            <a:r>
              <a:rPr lang="en-US" sz="2000" dirty="0">
                <a:solidFill>
                  <a:schemeClr val="accent2"/>
                </a:solidFill>
              </a:rPr>
              <a:t>msadi.Kepro.com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If you need assistance with registering for ANG, please contact us at msadihelp@Kepro.com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If you choose to fax  your request, you must complete the appropriate prior authorization form found at msadi.Kepro.com</a:t>
            </a:r>
          </a:p>
          <a:p>
            <a:pPr marL="6286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Incomplete or illegible forms are rejected and returned to the provider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D1820-EE45-4D15-88F3-9B0D9659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40" y="651666"/>
            <a:ext cx="6881567" cy="436093"/>
          </a:xfrm>
        </p:spPr>
        <p:txBody>
          <a:bodyPr/>
          <a:lstStyle/>
          <a:p>
            <a:r>
              <a:rPr lang="en-US" dirty="0"/>
              <a:t>ANG – Kepro’s Provider Portal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BA3B2-5D79-4008-BCAB-C6D3D805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4C4C8-565D-4EE1-A4BD-35A2E54E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|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8B5E7B-4288-8003-EA0B-CD4885C5962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3F87B5-6C23-5CDA-71AA-6DB6FC11B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1" y="770640"/>
            <a:ext cx="4029830" cy="43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B7A5118B-8442-4368-AEC1-005A305E2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Review Process</a:t>
            </a:r>
          </a:p>
        </p:txBody>
      </p:sp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6C390EEE-361F-4B17-954C-053DADB6E8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2" b="19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3576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Authorization Types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5984" y="1545105"/>
            <a:ext cx="6842159" cy="4890700"/>
          </a:xfrm>
        </p:spPr>
        <p:txBody>
          <a:bodyPr/>
          <a:lstStyle/>
          <a:p>
            <a:r>
              <a:rPr lang="en-US" dirty="0"/>
              <a:t>Prior Authorization</a:t>
            </a:r>
          </a:p>
          <a:p>
            <a:pPr lvl="1"/>
            <a:r>
              <a:rPr lang="en-US" sz="1800" dirty="0"/>
              <a:t>Should be submitted at least </a:t>
            </a:r>
            <a:r>
              <a:rPr lang="en-US" sz="1800" u="sng" dirty="0"/>
              <a:t>3 days before </a:t>
            </a:r>
            <a:r>
              <a:rPr lang="en-US" sz="1800" dirty="0"/>
              <a:t>service is rendered</a:t>
            </a:r>
          </a:p>
          <a:p>
            <a:r>
              <a:rPr lang="en-US" dirty="0"/>
              <a:t>Retrospective Urgent</a:t>
            </a:r>
          </a:p>
          <a:p>
            <a:pPr lvl="1"/>
            <a:r>
              <a:rPr lang="en-US" sz="1800" dirty="0"/>
              <a:t>Services were performed due to urgent/emergent conditions as defined in Administrative Code</a:t>
            </a:r>
          </a:p>
          <a:p>
            <a:pPr lvl="2"/>
            <a:r>
              <a:rPr lang="en-US" sz="1600" dirty="0"/>
              <a:t>Does not include care provided in the ER, 23-hour hospital observation  or inpatient hospitalization</a:t>
            </a:r>
          </a:p>
          <a:p>
            <a:pPr lvl="1"/>
            <a:r>
              <a:rPr lang="en-US" sz="1800" dirty="0"/>
              <a:t>Providers must submit the review </a:t>
            </a:r>
            <a:r>
              <a:rPr lang="en-US" sz="1800" u="sng" dirty="0"/>
              <a:t>within 3 business days</a:t>
            </a:r>
            <a:r>
              <a:rPr lang="en-US" sz="1800" dirty="0"/>
              <a:t> of the service.</a:t>
            </a:r>
          </a:p>
          <a:p>
            <a:r>
              <a:rPr lang="en-US" dirty="0"/>
              <a:t>Retrospective Eligibility</a:t>
            </a:r>
          </a:p>
          <a:p>
            <a:pPr lvl="1"/>
            <a:r>
              <a:rPr lang="en-US" sz="1800" dirty="0"/>
              <a:t>Services were performed when the member was NOT eligible for Medicaid and has since been granted retrospective eligibility covering the date of service.</a:t>
            </a:r>
          </a:p>
          <a:p>
            <a:pPr lvl="1"/>
            <a:r>
              <a:rPr lang="en-US" sz="1800" dirty="0"/>
              <a:t>Providers must submit a retrospective review </a:t>
            </a:r>
            <a:r>
              <a:rPr lang="en-US" sz="1800" u="sng" dirty="0"/>
              <a:t>within 90 days </a:t>
            </a:r>
            <a:r>
              <a:rPr lang="en-US" sz="1800" dirty="0"/>
              <a:t>of the retrospective eligibility determination date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Interior of doctor's office">
            <a:extLst>
              <a:ext uri="{FF2B5EF4-FFF2-40B4-BE49-F238E27FC236}">
                <a16:creationId xmlns:a16="http://schemas.microsoft.com/office/drawing/2014/main" id="{D9E4B4FC-E60B-10C1-EA57-E3002C835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" y="865746"/>
            <a:ext cx="4511043" cy="54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34654"/>
            <a:ext cx="5219700" cy="436093"/>
          </a:xfrm>
        </p:spPr>
        <p:txBody>
          <a:bodyPr/>
          <a:lstStyle/>
          <a:p>
            <a:r>
              <a:rPr lang="en-US" dirty="0"/>
              <a:t>Processing Timelines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A863A-F8BC-F2E2-5849-F515AA7D4FD4}"/>
              </a:ext>
            </a:extLst>
          </p:cNvPr>
          <p:cNvSpPr/>
          <p:nvPr/>
        </p:nvSpPr>
        <p:spPr>
          <a:xfrm>
            <a:off x="2811012" y="1954202"/>
            <a:ext cx="8344949" cy="4538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F4B997-A6DA-4436-C47D-B5FEF4F7BF57}"/>
              </a:ext>
            </a:extLst>
          </p:cNvPr>
          <p:cNvSpPr/>
          <p:nvPr/>
        </p:nvSpPr>
        <p:spPr>
          <a:xfrm>
            <a:off x="4876100" y="1512474"/>
            <a:ext cx="4504888" cy="13590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Kepro completes requests for services expeditiously and within contractual timeframes. The review completion timeframe is measured from the date Kepro receives a request.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4184CF-1F7C-6E5C-CDAE-061764D7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7995" y="4971772"/>
            <a:ext cx="119634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5C99D-0973-08B1-09FB-F74EEA5EE4AB}"/>
              </a:ext>
            </a:extLst>
          </p:cNvPr>
          <p:cNvSpPr txBox="1"/>
          <p:nvPr/>
        </p:nvSpPr>
        <p:spPr>
          <a:xfrm>
            <a:off x="3823282" y="3351708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dirty="0"/>
              <a:t>New Request/Admission review – 2 business days</a:t>
            </a:r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Retrospective reviews – 5 business days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Retrospective Eligibility Reviews – 5 business 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7D7EC-FC25-310B-C999-EEB348BBF9DD}"/>
              </a:ext>
            </a:extLst>
          </p:cNvPr>
          <p:cNvSpPr txBox="1"/>
          <p:nvPr/>
        </p:nvSpPr>
        <p:spPr>
          <a:xfrm>
            <a:off x="4234342" y="532012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*</a:t>
            </a:r>
            <a:r>
              <a:rPr lang="en-US" sz="1400" dirty="0"/>
              <a:t>A review that has been pended will cause the “clock” to stop. When requested information has been received the clock will start new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08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9AF4-48E6-43BA-8175-73D40311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498" y="127527"/>
            <a:ext cx="9295001" cy="658025"/>
          </a:xfrm>
        </p:spPr>
        <p:txBody>
          <a:bodyPr/>
          <a:lstStyle/>
          <a:p>
            <a:r>
              <a:rPr lang="en-US" dirty="0">
                <a:latin typeface="Raleway"/>
              </a:rPr>
              <a:t>Review Process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58AB1-89EE-4745-B1C9-8D52599F6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Administrative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06D39-0AF7-4458-8192-A49C5873FF70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sz="1800" dirty="0"/>
              <a:t>DOM Guidelines are applied</a:t>
            </a:r>
          </a:p>
          <a:p>
            <a:r>
              <a:rPr lang="en-US" sz="1800" dirty="0"/>
              <a:t>Provider Medicaid Numbers are verified</a:t>
            </a:r>
          </a:p>
          <a:p>
            <a:r>
              <a:rPr lang="en-US" sz="1800" dirty="0"/>
              <a:t>Member Medicaid numbers are Verified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14828-F43A-4BAE-94EC-5C2C41B21DA1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dirty="0"/>
              <a:t>Nurse Review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107153-B5A0-4943-B553-49B980DDDEC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277220" y="4026717"/>
            <a:ext cx="3637560" cy="1954634"/>
          </a:xfrm>
        </p:spPr>
        <p:txBody>
          <a:bodyPr/>
          <a:lstStyle/>
          <a:p>
            <a:r>
              <a:rPr lang="en-US" sz="1600" dirty="0"/>
              <a:t>State and National, clinical based standard of care are applied</a:t>
            </a:r>
          </a:p>
          <a:p>
            <a:r>
              <a:rPr lang="en-US" sz="1600" dirty="0"/>
              <a:t>Approve care if medically necessary</a:t>
            </a:r>
          </a:p>
          <a:p>
            <a:r>
              <a:rPr lang="en-US" sz="1600" dirty="0"/>
              <a:t>Refer to md reviewer if care does not meet medical necessity standards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34D4C6-403D-40E2-9FE0-BBF00671613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/>
              <a:t>Physician Review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475D66-5A8F-42EC-BEAA-571E7F811F1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350206" y="4026717"/>
            <a:ext cx="3624080" cy="213294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1600" dirty="0"/>
              <a:t>The medical director, or another qualified physician reviewer, will review the case against national standards of care to provide a decision.</a:t>
            </a:r>
          </a:p>
          <a:p>
            <a:r>
              <a:rPr lang="en-US" sz="1800" dirty="0"/>
              <a:t>*</a:t>
            </a:r>
            <a:r>
              <a:rPr lang="en-US" sz="1600" dirty="0"/>
              <a:t>a physician can approve, pend or deny services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2F8678-8FC4-406D-A268-3C3A49CC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1A31E066-0D86-4490-AF68-608BC976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83" y="2225673"/>
            <a:ext cx="635033" cy="8128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01117B-EC74-E581-AFC1-0A6C777B13AA}"/>
              </a:ext>
            </a:extLst>
          </p:cNvPr>
          <p:cNvGrpSpPr/>
          <p:nvPr/>
        </p:nvGrpSpPr>
        <p:grpSpPr>
          <a:xfrm>
            <a:off x="1701940" y="2430987"/>
            <a:ext cx="654665" cy="658024"/>
            <a:chOff x="6175376" y="1501775"/>
            <a:chExt cx="382588" cy="384176"/>
          </a:xfrm>
        </p:grpSpPr>
        <p:sp>
          <p:nvSpPr>
            <p:cNvPr id="8" name="Freeform 383">
              <a:extLst>
                <a:ext uri="{FF2B5EF4-FFF2-40B4-BE49-F238E27FC236}">
                  <a16:creationId xmlns:a16="http://schemas.microsoft.com/office/drawing/2014/main" id="{AAB767A5-23CB-BE6F-0CB9-EE5B0D93F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76" y="1501775"/>
              <a:ext cx="382588" cy="322263"/>
            </a:xfrm>
            <a:custGeom>
              <a:avLst/>
              <a:gdLst>
                <a:gd name="T0" fmla="*/ 136 w 248"/>
                <a:gd name="T1" fmla="*/ 208 h 208"/>
                <a:gd name="T2" fmla="*/ 16 w 248"/>
                <a:gd name="T3" fmla="*/ 208 h 208"/>
                <a:gd name="T4" fmla="*/ 0 w 248"/>
                <a:gd name="T5" fmla="*/ 192 h 208"/>
                <a:gd name="T6" fmla="*/ 0 w 248"/>
                <a:gd name="T7" fmla="*/ 16 h 208"/>
                <a:gd name="T8" fmla="*/ 16 w 248"/>
                <a:gd name="T9" fmla="*/ 0 h 208"/>
                <a:gd name="T10" fmla="*/ 232 w 248"/>
                <a:gd name="T11" fmla="*/ 0 h 208"/>
                <a:gd name="T12" fmla="*/ 248 w 248"/>
                <a:gd name="T13" fmla="*/ 16 h 208"/>
                <a:gd name="T14" fmla="*/ 248 w 248"/>
                <a:gd name="T15" fmla="*/ 192 h 208"/>
                <a:gd name="T16" fmla="*/ 232 w 248"/>
                <a:gd name="T17" fmla="*/ 208 h 208"/>
                <a:gd name="T18" fmla="*/ 224 w 248"/>
                <a:gd name="T1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08">
                  <a:moveTo>
                    <a:pt x="136" y="208"/>
                  </a:moveTo>
                  <a:cubicBezTo>
                    <a:pt x="16" y="208"/>
                    <a:pt x="16" y="208"/>
                    <a:pt x="16" y="208"/>
                  </a:cubicBezTo>
                  <a:cubicBezTo>
                    <a:pt x="7" y="208"/>
                    <a:pt x="0" y="201"/>
                    <a:pt x="0" y="19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41" y="0"/>
                    <a:pt x="248" y="7"/>
                    <a:pt x="248" y="16"/>
                  </a:cubicBezTo>
                  <a:cubicBezTo>
                    <a:pt x="248" y="192"/>
                    <a:pt x="248" y="192"/>
                    <a:pt x="248" y="192"/>
                  </a:cubicBezTo>
                  <a:cubicBezTo>
                    <a:pt x="248" y="201"/>
                    <a:pt x="241" y="208"/>
                    <a:pt x="232" y="208"/>
                  </a:cubicBezTo>
                  <a:cubicBezTo>
                    <a:pt x="224" y="208"/>
                    <a:pt x="224" y="208"/>
                    <a:pt x="224" y="208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Line 384">
              <a:extLst>
                <a:ext uri="{FF2B5EF4-FFF2-40B4-BE49-F238E27FC236}">
                  <a16:creationId xmlns:a16="http://schemas.microsoft.com/office/drawing/2014/main" id="{1BDA5CFE-E0C9-1103-90EF-E057E21D9F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5376" y="1570038"/>
              <a:ext cx="382588" cy="0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val 385">
              <a:extLst>
                <a:ext uri="{FF2B5EF4-FFF2-40B4-BE49-F238E27FC236}">
                  <a16:creationId xmlns:a16="http://schemas.microsoft.com/office/drawing/2014/main" id="{D3BB1E21-5EAC-85A6-03BC-5CB581F22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18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Oval 386">
              <a:extLst>
                <a:ext uri="{FF2B5EF4-FFF2-40B4-BE49-F238E27FC236}">
                  <a16:creationId xmlns:a16="http://schemas.microsoft.com/office/drawing/2014/main" id="{87E3B4F2-C93E-D340-564F-7913B5783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93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val 387">
              <a:extLst>
                <a:ext uri="{FF2B5EF4-FFF2-40B4-BE49-F238E27FC236}">
                  <a16:creationId xmlns:a16="http://schemas.microsoft.com/office/drawing/2014/main" id="{0ADF5C9B-6CAD-52AF-1E67-C9A922479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1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Rectangle 388">
              <a:extLst>
                <a:ext uri="{FF2B5EF4-FFF2-40B4-BE49-F238E27FC236}">
                  <a16:creationId xmlns:a16="http://schemas.microsoft.com/office/drawing/2014/main" id="{BAF6B8DF-32DB-B6D9-9DD7-14AD59D92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1" y="1612900"/>
              <a:ext cx="222250" cy="38100"/>
            </a:xfrm>
            <a:prstGeom prst="rect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389">
              <a:extLst>
                <a:ext uri="{FF2B5EF4-FFF2-40B4-BE49-F238E27FC236}">
                  <a16:creationId xmlns:a16="http://schemas.microsoft.com/office/drawing/2014/main" id="{625899BA-97E3-EA9D-5526-D110C96F7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1687513"/>
              <a:ext cx="222250" cy="87313"/>
            </a:xfrm>
            <a:custGeom>
              <a:avLst/>
              <a:gdLst>
                <a:gd name="T0" fmla="*/ 54 w 140"/>
                <a:gd name="T1" fmla="*/ 55 h 55"/>
                <a:gd name="T2" fmla="*/ 0 w 140"/>
                <a:gd name="T3" fmla="*/ 55 h 55"/>
                <a:gd name="T4" fmla="*/ 0 w 140"/>
                <a:gd name="T5" fmla="*/ 0 h 55"/>
                <a:gd name="T6" fmla="*/ 140 w 140"/>
                <a:gd name="T7" fmla="*/ 0 h 55"/>
                <a:gd name="T8" fmla="*/ 140 w 140"/>
                <a:gd name="T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55">
                  <a:moveTo>
                    <a:pt x="54" y="55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40" y="47"/>
                  </a:ln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Line 390">
              <a:extLst>
                <a:ext uri="{FF2B5EF4-FFF2-40B4-BE49-F238E27FC236}">
                  <a16:creationId xmlns:a16="http://schemas.microsoft.com/office/drawing/2014/main" id="{76441F3B-4D06-B2C8-1A63-CFC4BC47E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87513"/>
              <a:ext cx="49213" cy="0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Line 391">
              <a:extLst>
                <a:ext uri="{FF2B5EF4-FFF2-40B4-BE49-F238E27FC236}">
                  <a16:creationId xmlns:a16="http://schemas.microsoft.com/office/drawing/2014/main" id="{E8907D42-590D-1F70-8FB0-D3E574566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12900"/>
              <a:ext cx="49213" cy="0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CEC55B53-2DFD-63FC-BCC4-E43BF92BE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6" y="1719263"/>
              <a:ext cx="111125" cy="166688"/>
            </a:xfrm>
            <a:custGeom>
              <a:avLst/>
              <a:gdLst>
                <a:gd name="T0" fmla="*/ 0 w 70"/>
                <a:gd name="T1" fmla="*/ 0 h 105"/>
                <a:gd name="T2" fmla="*/ 0 w 70"/>
                <a:gd name="T3" fmla="*/ 86 h 105"/>
                <a:gd name="T4" fmla="*/ 23 w 70"/>
                <a:gd name="T5" fmla="*/ 66 h 105"/>
                <a:gd name="T6" fmla="*/ 47 w 70"/>
                <a:gd name="T7" fmla="*/ 105 h 105"/>
                <a:gd name="T8" fmla="*/ 66 w 70"/>
                <a:gd name="T9" fmla="*/ 94 h 105"/>
                <a:gd name="T10" fmla="*/ 43 w 70"/>
                <a:gd name="T11" fmla="*/ 54 h 105"/>
                <a:gd name="T12" fmla="*/ 70 w 70"/>
                <a:gd name="T13" fmla="*/ 47 h 105"/>
                <a:gd name="T14" fmla="*/ 0 w 70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05">
                  <a:moveTo>
                    <a:pt x="0" y="0"/>
                  </a:moveTo>
                  <a:lnTo>
                    <a:pt x="0" y="86"/>
                  </a:lnTo>
                  <a:lnTo>
                    <a:pt x="23" y="66"/>
                  </a:lnTo>
                  <a:lnTo>
                    <a:pt x="47" y="105"/>
                  </a:lnTo>
                  <a:lnTo>
                    <a:pt x="66" y="94"/>
                  </a:lnTo>
                  <a:lnTo>
                    <a:pt x="43" y="54"/>
                  </a:lnTo>
                  <a:lnTo>
                    <a:pt x="70" y="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3AC3F1-298C-64C8-22C9-4F7CF22CDBEB}"/>
              </a:ext>
            </a:extLst>
          </p:cNvPr>
          <p:cNvGrpSpPr/>
          <p:nvPr/>
        </p:nvGrpSpPr>
        <p:grpSpPr>
          <a:xfrm>
            <a:off x="9839794" y="2420110"/>
            <a:ext cx="781781" cy="658025"/>
            <a:chOff x="1187450" y="5645151"/>
            <a:chExt cx="374650" cy="371475"/>
          </a:xfrm>
        </p:grpSpPr>
        <p:sp>
          <p:nvSpPr>
            <p:cNvPr id="23" name="Oval 420">
              <a:extLst>
                <a:ext uri="{FF2B5EF4-FFF2-40B4-BE49-F238E27FC236}">
                  <a16:creationId xmlns:a16="http://schemas.microsoft.com/office/drawing/2014/main" id="{B3D53C26-01E3-8BE4-1FEA-F3FD98DB8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075" y="5713414"/>
              <a:ext cx="25400" cy="25400"/>
            </a:xfrm>
            <a:prstGeom prst="ellipse">
              <a:avLst/>
            </a:prstGeom>
            <a:solidFill>
              <a:srgbClr val="5359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Line 421">
              <a:extLst>
                <a:ext uri="{FF2B5EF4-FFF2-40B4-BE49-F238E27FC236}">
                  <a16:creationId xmlns:a16="http://schemas.microsoft.com/office/drawing/2014/main" id="{1BEFFB7B-B869-7623-6F25-4C691DCAD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4775" y="5910264"/>
              <a:ext cx="0" cy="38100"/>
            </a:xfrm>
            <a:prstGeom prst="line">
              <a:avLst/>
            </a:prstGeom>
            <a:noFill/>
            <a:ln w="11113" cap="rnd">
              <a:solidFill>
                <a:srgbClr val="5359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422">
              <a:extLst>
                <a:ext uri="{FF2B5EF4-FFF2-40B4-BE49-F238E27FC236}">
                  <a16:creationId xmlns:a16="http://schemas.microsoft.com/office/drawing/2014/main" id="{87AC9140-2156-8FD0-8EF3-04F3F3BDD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2" y="5837239"/>
              <a:ext cx="53975" cy="98425"/>
            </a:xfrm>
            <a:custGeom>
              <a:avLst/>
              <a:gdLst>
                <a:gd name="T0" fmla="*/ 33 w 36"/>
                <a:gd name="T1" fmla="*/ 0 h 64"/>
                <a:gd name="T2" fmla="*/ 36 w 36"/>
                <a:gd name="T3" fmla="*/ 10 h 64"/>
                <a:gd name="T4" fmla="*/ 36 w 36"/>
                <a:gd name="T5" fmla="*/ 10 h 64"/>
                <a:gd name="T6" fmla="*/ 23 w 36"/>
                <a:gd name="T7" fmla="*/ 28 h 64"/>
                <a:gd name="T8" fmla="*/ 10 w 36"/>
                <a:gd name="T9" fmla="*/ 33 h 64"/>
                <a:gd name="T10" fmla="*/ 0 w 36"/>
                <a:gd name="T11" fmla="*/ 47 h 64"/>
                <a:gd name="T12" fmla="*/ 0 w 36"/>
                <a:gd name="T13" fmla="*/ 47 h 64"/>
                <a:gd name="T14" fmla="*/ 8 w 36"/>
                <a:gd name="T15" fmla="*/ 60 h 64"/>
                <a:gd name="T16" fmla="*/ 16 w 36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4">
                  <a:moveTo>
                    <a:pt x="33" y="0"/>
                  </a:moveTo>
                  <a:cubicBezTo>
                    <a:pt x="35" y="3"/>
                    <a:pt x="36" y="7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9"/>
                    <a:pt x="31" y="26"/>
                    <a:pt x="23" y="28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5"/>
                    <a:pt x="0" y="40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2"/>
                    <a:pt x="3" y="58"/>
                    <a:pt x="8" y="60"/>
                  </a:cubicBezTo>
                  <a:cubicBezTo>
                    <a:pt x="16" y="64"/>
                    <a:pt x="16" y="64"/>
                    <a:pt x="16" y="64"/>
                  </a:cubicBezTo>
                </a:path>
              </a:pathLst>
            </a:custGeom>
            <a:noFill/>
            <a:ln w="11113" cap="rnd">
              <a:solidFill>
                <a:srgbClr val="5359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423">
              <a:extLst>
                <a:ext uri="{FF2B5EF4-FFF2-40B4-BE49-F238E27FC236}">
                  <a16:creationId xmlns:a16="http://schemas.microsoft.com/office/drawing/2014/main" id="{E88807A6-51CA-13B3-7E7F-E20B7F6FA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4775" y="5781676"/>
              <a:ext cx="0" cy="98425"/>
            </a:xfrm>
            <a:prstGeom prst="line">
              <a:avLst/>
            </a:prstGeom>
            <a:noFill/>
            <a:ln w="11113" cap="rnd">
              <a:solidFill>
                <a:srgbClr val="5359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424">
              <a:extLst>
                <a:ext uri="{FF2B5EF4-FFF2-40B4-BE49-F238E27FC236}">
                  <a16:creationId xmlns:a16="http://schemas.microsoft.com/office/drawing/2014/main" id="{69D745CC-A57B-4846-1A6C-CB9E811E0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2" y="5756276"/>
              <a:ext cx="55562" cy="55563"/>
            </a:xfrm>
            <a:custGeom>
              <a:avLst/>
              <a:gdLst>
                <a:gd name="T0" fmla="*/ 36 w 36"/>
                <a:gd name="T1" fmla="*/ 0 h 36"/>
                <a:gd name="T2" fmla="*/ 21 w 36"/>
                <a:gd name="T3" fmla="*/ 0 h 36"/>
                <a:gd name="T4" fmla="*/ 0 w 36"/>
                <a:gd name="T5" fmla="*/ 20 h 36"/>
                <a:gd name="T6" fmla="*/ 0 w 36"/>
                <a:gd name="T7" fmla="*/ 20 h 36"/>
                <a:gd name="T8" fmla="*/ 7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7"/>
                    <a:pt x="3" y="32"/>
                    <a:pt x="7" y="36"/>
                  </a:cubicBezTo>
                </a:path>
              </a:pathLst>
            </a:custGeom>
            <a:noFill/>
            <a:ln w="11113" cap="rnd">
              <a:solidFill>
                <a:srgbClr val="5359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425">
              <a:extLst>
                <a:ext uri="{FF2B5EF4-FFF2-40B4-BE49-F238E27FC236}">
                  <a16:creationId xmlns:a16="http://schemas.microsoft.com/office/drawing/2014/main" id="{63A2F2A9-BC0B-1E68-BC70-E44384432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5645151"/>
              <a:ext cx="374650" cy="371475"/>
            </a:xfrm>
            <a:custGeom>
              <a:avLst/>
              <a:gdLst>
                <a:gd name="T0" fmla="*/ 236 w 236"/>
                <a:gd name="T1" fmla="*/ 89 h 234"/>
                <a:gd name="T2" fmla="*/ 201 w 236"/>
                <a:gd name="T3" fmla="*/ 29 h 234"/>
                <a:gd name="T4" fmla="*/ 153 w 236"/>
                <a:gd name="T5" fmla="*/ 57 h 234"/>
                <a:gd name="T6" fmla="*/ 153 w 236"/>
                <a:gd name="T7" fmla="*/ 0 h 234"/>
                <a:gd name="T8" fmla="*/ 83 w 236"/>
                <a:gd name="T9" fmla="*/ 0 h 234"/>
                <a:gd name="T10" fmla="*/ 83 w 236"/>
                <a:gd name="T11" fmla="*/ 57 h 234"/>
                <a:gd name="T12" fmla="*/ 35 w 236"/>
                <a:gd name="T13" fmla="*/ 29 h 234"/>
                <a:gd name="T14" fmla="*/ 0 w 236"/>
                <a:gd name="T15" fmla="*/ 89 h 234"/>
                <a:gd name="T16" fmla="*/ 48 w 236"/>
                <a:gd name="T17" fmla="*/ 117 h 234"/>
                <a:gd name="T18" fmla="*/ 0 w 236"/>
                <a:gd name="T19" fmla="*/ 145 h 234"/>
                <a:gd name="T20" fmla="*/ 35 w 236"/>
                <a:gd name="T21" fmla="*/ 205 h 234"/>
                <a:gd name="T22" fmla="*/ 83 w 236"/>
                <a:gd name="T23" fmla="*/ 177 h 234"/>
                <a:gd name="T24" fmla="*/ 83 w 236"/>
                <a:gd name="T25" fmla="*/ 234 h 234"/>
                <a:gd name="T26" fmla="*/ 153 w 236"/>
                <a:gd name="T27" fmla="*/ 234 h 234"/>
                <a:gd name="T28" fmla="*/ 153 w 236"/>
                <a:gd name="T29" fmla="*/ 177 h 234"/>
                <a:gd name="T30" fmla="*/ 201 w 236"/>
                <a:gd name="T31" fmla="*/ 205 h 234"/>
                <a:gd name="T32" fmla="*/ 236 w 236"/>
                <a:gd name="T33" fmla="*/ 145 h 234"/>
                <a:gd name="T34" fmla="*/ 188 w 236"/>
                <a:gd name="T35" fmla="*/ 117 h 234"/>
                <a:gd name="T36" fmla="*/ 236 w 236"/>
                <a:gd name="T37" fmla="*/ 8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6" h="234">
                  <a:moveTo>
                    <a:pt x="236" y="89"/>
                  </a:moveTo>
                  <a:lnTo>
                    <a:pt x="201" y="29"/>
                  </a:lnTo>
                  <a:lnTo>
                    <a:pt x="153" y="57"/>
                  </a:lnTo>
                  <a:lnTo>
                    <a:pt x="153" y="0"/>
                  </a:lnTo>
                  <a:lnTo>
                    <a:pt x="83" y="0"/>
                  </a:lnTo>
                  <a:lnTo>
                    <a:pt x="83" y="57"/>
                  </a:lnTo>
                  <a:lnTo>
                    <a:pt x="35" y="29"/>
                  </a:lnTo>
                  <a:lnTo>
                    <a:pt x="0" y="89"/>
                  </a:lnTo>
                  <a:lnTo>
                    <a:pt x="48" y="117"/>
                  </a:lnTo>
                  <a:lnTo>
                    <a:pt x="0" y="145"/>
                  </a:lnTo>
                  <a:lnTo>
                    <a:pt x="35" y="205"/>
                  </a:lnTo>
                  <a:lnTo>
                    <a:pt x="83" y="177"/>
                  </a:lnTo>
                  <a:lnTo>
                    <a:pt x="83" y="234"/>
                  </a:lnTo>
                  <a:lnTo>
                    <a:pt x="153" y="234"/>
                  </a:lnTo>
                  <a:lnTo>
                    <a:pt x="153" y="177"/>
                  </a:lnTo>
                  <a:lnTo>
                    <a:pt x="201" y="205"/>
                  </a:lnTo>
                  <a:lnTo>
                    <a:pt x="236" y="145"/>
                  </a:lnTo>
                  <a:lnTo>
                    <a:pt x="188" y="117"/>
                  </a:lnTo>
                  <a:lnTo>
                    <a:pt x="236" y="89"/>
                  </a:lnTo>
                  <a:close/>
                </a:path>
              </a:pathLst>
            </a:custGeom>
            <a:noFill/>
            <a:ln w="11113" cap="rnd">
              <a:solidFill>
                <a:srgbClr val="5359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38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2A9047-7B9D-42FF-9E18-647AA10F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Pended Reviews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E61872-22A2-41D5-8335-F921CB65A08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76301" y="1491008"/>
            <a:ext cx="5558545" cy="471929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Raleway SemiBold" panose="020B0703030101060003" pitchFamily="34" charset="0"/>
              </a:rPr>
              <a:t>A review  may be pended for one of the following reasons: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Missing required information such as physician order or clinical information to support to the request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Additional information or clarification is needed before a decision can be made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>
                <a:latin typeface="Raleway SemiBold" panose="020B0703030101060003" pitchFamily="34" charset="0"/>
              </a:rPr>
              <a:t>Notifications are sent via fax or web portal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Raleway SemiBold" panose="020B0703030101060003" pitchFamily="34" charset="0"/>
              </a:rPr>
              <a:t>A provider has </a:t>
            </a:r>
            <a:r>
              <a:rPr lang="en-US" sz="1600" b="1" dirty="0">
                <a:latin typeface="Raleway SemiBold" panose="020B0703030101060003" pitchFamily="34" charset="0"/>
              </a:rPr>
              <a:t>3</a:t>
            </a:r>
            <a:r>
              <a:rPr lang="en-US" sz="1600" dirty="0">
                <a:latin typeface="Raleway SemiBold" panose="020B0703030101060003" pitchFamily="34" charset="0"/>
              </a:rPr>
              <a:t> business days to respond to an additional information request for a prior authorization and </a:t>
            </a:r>
            <a:r>
              <a:rPr lang="en-US" sz="1600" b="1" dirty="0">
                <a:latin typeface="Raleway SemiBold" panose="020B0703030101060003" pitchFamily="34" charset="0"/>
              </a:rPr>
              <a:t>10</a:t>
            </a:r>
            <a:r>
              <a:rPr lang="en-US" sz="1600" dirty="0">
                <a:latin typeface="Raleway SemiBold" panose="020B0703030101060003" pitchFamily="34" charset="0"/>
              </a:rPr>
              <a:t> business days for retrospective reviews.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Raleway SemiBold" panose="020B0703030101060003" pitchFamily="34" charset="0"/>
              </a:rPr>
              <a:t>If the requested information is not received within 3 business days, the review will be suspended for up to 45 days.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Raleway SemiBold" panose="020B0703030101060003" pitchFamily="34" charset="0"/>
              </a:rPr>
              <a:t>If the additional information is not received within 45 days, the review will be technically denied for insufficient information.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448BB-4761-4D58-B886-644E5988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5E4AD-3335-40D0-AAD1-999F65AB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10" name="Picture Placeholder 9" descr="Stack of papers with paper clips">
            <a:extLst>
              <a:ext uri="{FF2B5EF4-FFF2-40B4-BE49-F238E27FC236}">
                <a16:creationId xmlns:a16="http://schemas.microsoft.com/office/drawing/2014/main" id="{A5501CAA-8DD8-2772-6B82-C71DB5CAF7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299"/>
          <a:stretch>
            <a:fillRect/>
          </a:stretch>
        </p:blipFill>
        <p:spPr>
          <a:xfrm>
            <a:off x="7867358" y="-417611"/>
            <a:ext cx="4057650" cy="4373245"/>
          </a:xfrm>
        </p:spPr>
      </p:pic>
      <p:pic>
        <p:nvPicPr>
          <p:cNvPr id="20" name="Picture Placeholder 19" descr="Side view of a white calendar">
            <a:extLst>
              <a:ext uri="{FF2B5EF4-FFF2-40B4-BE49-F238E27FC236}">
                <a16:creationId xmlns:a16="http://schemas.microsoft.com/office/drawing/2014/main" id="{E6A12858-927C-B49E-7582-5838D926A65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19031"/>
          <a:stretch>
            <a:fillRect/>
          </a:stretch>
        </p:blipFill>
        <p:spPr>
          <a:xfrm>
            <a:off x="7308247" y="3133081"/>
            <a:ext cx="3743360" cy="4034509"/>
          </a:xfrm>
        </p:spPr>
      </p:pic>
    </p:spTree>
    <p:extLst>
      <p:ext uri="{BB962C8B-B14F-4D97-AF65-F5344CB8AC3E}">
        <p14:creationId xmlns:p14="http://schemas.microsoft.com/office/powerpoint/2010/main" val="37584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3C175-1DA3-45D6-845B-171E29618E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03367"/>
            <a:ext cx="5416550" cy="39704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Become familiar with guidelines for Advanced Imaging Services as defined by the MS Division of Medicaid  (DOM) and Kepro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Be able to identify all the key players for Medicaid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Become better equipped to successfully request prior authorizations for Medicaid members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Take away resources to reduce the administrative burden for the process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70489-39D6-4D1A-AA24-B7DB6321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C5E24-0D4C-4FBF-8237-C07A646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2</a:t>
            </a:fld>
            <a:endParaRPr lang="en-US" dirty="0"/>
          </a:p>
        </p:txBody>
      </p:sp>
      <p:pic>
        <p:nvPicPr>
          <p:cNvPr id="20" name="Picture Placeholder 19" descr="A young person sitting at a table&#10;&#10;Description automatically generated">
            <a:extLst>
              <a:ext uri="{FF2B5EF4-FFF2-40B4-BE49-F238E27FC236}">
                <a16:creationId xmlns:a16="http://schemas.microsoft.com/office/drawing/2014/main" id="{3CF597B9-A5FD-4726-8454-717BB82CA6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6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844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1EE80-CE6A-0FEE-2CBB-4F94F614E842}"/>
              </a:ext>
            </a:extLst>
          </p:cNvPr>
          <p:cNvSpPr txBox="1"/>
          <p:nvPr/>
        </p:nvSpPr>
        <p:spPr>
          <a:xfrm>
            <a:off x="457200" y="502020"/>
            <a:ext cx="6581163" cy="7647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How To Respond </a:t>
            </a:r>
            <a:r>
              <a:rPr lang="en-US" sz="3600" b="1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T</a:t>
            </a:r>
            <a:r>
              <a:rPr lang="en-US" sz="3600" b="1" kern="1200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o </a:t>
            </a:r>
            <a:r>
              <a:rPr lang="en-US" sz="3600" b="1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P</a:t>
            </a:r>
            <a:r>
              <a:rPr lang="en-US" sz="3600" b="1" kern="1200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ended Or </a:t>
            </a:r>
            <a:r>
              <a:rPr lang="en-US" sz="3600" b="1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S</a:t>
            </a:r>
            <a:r>
              <a:rPr lang="en-US" sz="3600" b="1" kern="1200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uspended </a:t>
            </a:r>
            <a:r>
              <a:rPr lang="en-US" sz="3600" b="1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R</a:t>
            </a:r>
            <a:r>
              <a:rPr lang="en-US" sz="3600" b="1" kern="1200" dirty="0">
                <a:solidFill>
                  <a:schemeClr val="tx2"/>
                </a:solidFill>
                <a:latin typeface="Raleway" panose="020B0503030101060003" pitchFamily="34" charset="0"/>
                <a:ea typeface="+mj-ea"/>
                <a:cs typeface="+mj-cs"/>
              </a:rPr>
              <a:t>eviews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C7E1D-C35A-AB47-E9E5-144733D40307}"/>
              </a:ext>
            </a:extLst>
          </p:cNvPr>
          <p:cNvSpPr txBox="1"/>
          <p:nvPr/>
        </p:nvSpPr>
        <p:spPr>
          <a:xfrm>
            <a:off x="363984" y="1768758"/>
            <a:ext cx="5470329" cy="4347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submitted the request online thru the Portal: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into Portal and open the pended case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TAB - </a:t>
            </a:r>
            <a:r>
              <a:rPr lang="en-US" sz="2000" dirty="0">
                <a:highlight>
                  <a:srgbClr val="FFFF00"/>
                </a:highlight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Additional Clinical Information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Upload the requested documents or type the information in the note section.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 SemiBold" panose="020B07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use the Message feature </a:t>
            </a:r>
            <a:r>
              <a:rPr lang="en-US" sz="2000" dirty="0"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-this will cause unnecessary delays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A74BB0-C42F-4CE6-A969-B80E6855B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856" y="1028595"/>
            <a:ext cx="2191099" cy="206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BF9917-8914-9D4A-E24B-11407F07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443" y="2759306"/>
            <a:ext cx="3759919" cy="40562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890D6C-AB0C-2F2C-36C3-DC71B37961E4}"/>
              </a:ext>
            </a:extLst>
          </p:cNvPr>
          <p:cNvSpPr/>
          <p:nvPr/>
        </p:nvSpPr>
        <p:spPr>
          <a:xfrm>
            <a:off x="7902497" y="3250662"/>
            <a:ext cx="331667" cy="970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E143CF-6F29-23F2-280F-9B98AE992ABF}"/>
              </a:ext>
            </a:extLst>
          </p:cNvPr>
          <p:cNvSpPr/>
          <p:nvPr/>
        </p:nvSpPr>
        <p:spPr>
          <a:xfrm>
            <a:off x="8314382" y="3250662"/>
            <a:ext cx="805343" cy="2181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B1EBD3FF-3311-E4F3-6195-2E339E91B0CB}"/>
              </a:ext>
            </a:extLst>
          </p:cNvPr>
          <p:cNvSpPr/>
          <p:nvPr/>
        </p:nvSpPr>
        <p:spPr>
          <a:xfrm rot="3305477">
            <a:off x="5508942" y="2051911"/>
            <a:ext cx="529742" cy="1371996"/>
          </a:xfrm>
          <a:prstGeom prst="upArrow">
            <a:avLst/>
          </a:prstGeom>
          <a:solidFill>
            <a:schemeClr val="accent2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C01AC3B7-5220-BA11-8380-2B78A99CEFCB}"/>
              </a:ext>
            </a:extLst>
          </p:cNvPr>
          <p:cNvSpPr/>
          <p:nvPr/>
        </p:nvSpPr>
        <p:spPr>
          <a:xfrm rot="5400000">
            <a:off x="6386405" y="3212038"/>
            <a:ext cx="509028" cy="1371996"/>
          </a:xfrm>
          <a:prstGeom prst="upArrow">
            <a:avLst/>
          </a:prstGeom>
          <a:solidFill>
            <a:schemeClr val="accent2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05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631" y="625324"/>
            <a:ext cx="4701511" cy="436093"/>
          </a:xfrm>
        </p:spPr>
        <p:txBody>
          <a:bodyPr/>
          <a:lstStyle/>
          <a:p>
            <a:r>
              <a:rPr lang="en-US" dirty="0"/>
              <a:t>Denials and Reconsiderations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746620" y="1639966"/>
            <a:ext cx="3842158" cy="7897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F03963-88A4-F474-C9B8-2F740054C4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462103"/>
              </p:ext>
            </p:extLst>
          </p:nvPr>
        </p:nvGraphicFramePr>
        <p:xfrm>
          <a:off x="5391625" y="385894"/>
          <a:ext cx="6033611" cy="6157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848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Smiling hospital staff">
            <a:extLst>
              <a:ext uri="{FF2B5EF4-FFF2-40B4-BE49-F238E27FC236}">
                <a16:creationId xmlns:a16="http://schemas.microsoft.com/office/drawing/2014/main" id="{49C9178D-B3A2-3DAE-8332-9AB26E38C9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r="6956"/>
          <a:stretch/>
        </p:blipFill>
        <p:spPr>
          <a:xfrm>
            <a:off x="3762374" y="10"/>
            <a:ext cx="8429623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2A9047-7B9D-42FF-9E18-647AA10F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365125"/>
            <a:ext cx="443844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Reconsiderations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E61872-22A2-41D5-8335-F921CB65A08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00050" y="1943100"/>
            <a:ext cx="4819650" cy="42338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A reconsideration may be requested by the member/member’s representative or provider within 30 days of the clinical denial</a:t>
            </a:r>
          </a:p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Providers may submit their reconsideration request 1)thru the portal 2)phone or 3)fax.</a:t>
            </a:r>
          </a:p>
          <a:p>
            <a:pPr marL="857250" lvl="1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The portal is the preferred method</a:t>
            </a:r>
            <a:endParaRPr lang="en-US" sz="2000" b="1" dirty="0">
              <a:latin typeface="Raleway SemiBold" panose="020B0703030101060003" pitchFamily="34" charset="0"/>
              <a:ea typeface="+mn-ea"/>
              <a:cs typeface="+mn-cs"/>
            </a:endParaRPr>
          </a:p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The review will be assigned to a physician reviewer who was not involved with the initial determination.</a:t>
            </a:r>
          </a:p>
          <a:p>
            <a:pPr marL="57150" lvl="0">
              <a:buClr>
                <a:schemeClr val="accent5"/>
              </a:buClr>
            </a:pPr>
            <a:endParaRPr lang="en-US" sz="2000" b="1" dirty="0">
              <a:latin typeface="Raleway SemiBold" panose="020B0703030101060003" pitchFamily="34" charset="0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448BB-4761-4D58-B886-644E5988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alibri" panose="020F0502020204030204"/>
              </a:rPr>
              <a:t>Page </a:t>
            </a:r>
            <a:fld id="{C6C8BDDB-1AA9-4CDC-80A0-B0BF343FFE1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0484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Empty office room">
            <a:extLst>
              <a:ext uri="{FF2B5EF4-FFF2-40B4-BE49-F238E27FC236}">
                <a16:creationId xmlns:a16="http://schemas.microsoft.com/office/drawing/2014/main" id="{49C9178D-B3A2-3DAE-8332-9AB26E38C9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3762374" y="10"/>
            <a:ext cx="8429623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2A9047-7B9D-42FF-9E18-647AA10F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Appeals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E61872-22A2-41D5-8335-F921CB65A08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00050" y="1943100"/>
            <a:ext cx="4819650" cy="4233863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If a reconsideration is upheld, </a:t>
            </a:r>
            <a:r>
              <a:rPr lang="en-US" sz="2000" b="0" dirty="0">
                <a:latin typeface="Raleway SemiBold" panose="020B0703030101060003" pitchFamily="34" charset="0"/>
                <a:ea typeface="+mn-ea"/>
                <a:cs typeface="+mn-cs"/>
              </a:rPr>
              <a:t>only the member, parent, or legal guardian/caregiver may request an administrative appeal of the Kepro determination</a:t>
            </a:r>
            <a:endParaRPr lang="en-US" sz="2000" b="1" dirty="0">
              <a:latin typeface="Raleway SemiBold" panose="020B0703030101060003" pitchFamily="34" charset="0"/>
              <a:ea typeface="+mn-ea"/>
              <a:cs typeface="+mn-cs"/>
            </a:endParaRPr>
          </a:p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Administrative appeals must be requested in writing to the Division of Medicaid, within 30 calendar days of the reconsideration notification date. </a:t>
            </a:r>
          </a:p>
          <a:p>
            <a:pPr marL="400050" lvl="0" indent="-3429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aleway SemiBold" panose="020B0703030101060003" pitchFamily="34" charset="0"/>
                <a:ea typeface="+mn-ea"/>
                <a:cs typeface="+mn-cs"/>
              </a:rPr>
              <a:t>DOM will conduct the Administrative Appeal (Hearing)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448BB-4761-4D58-B886-644E5988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alibri" panose="020F0502020204030204"/>
              </a:rPr>
              <a:t>Page </a:t>
            </a:r>
            <a:fld id="{C6C8BDDB-1AA9-4CDC-80A0-B0BF343FFE1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4468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984" y="663359"/>
            <a:ext cx="5719928" cy="436093"/>
          </a:xfrm>
        </p:spPr>
        <p:txBody>
          <a:bodyPr/>
          <a:lstStyle/>
          <a:p>
            <a:r>
              <a:rPr lang="en-US" dirty="0"/>
              <a:t>Recap = Tips for Success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5984" y="1429304"/>
            <a:ext cx="6842159" cy="5131293"/>
          </a:xfrm>
        </p:spPr>
        <p:txBody>
          <a:bodyPr/>
          <a:lstStyle/>
          <a:p>
            <a:r>
              <a:rPr lang="en-US" dirty="0"/>
              <a:t>Verify eligibility often, especially on day of service</a:t>
            </a:r>
          </a:p>
          <a:p>
            <a:pPr lvl="1"/>
            <a:r>
              <a:rPr lang="en-US" dirty="0"/>
              <a:t>With Gainwell Technologies</a:t>
            </a:r>
          </a:p>
          <a:p>
            <a:r>
              <a:rPr lang="en-US" sz="1800" dirty="0"/>
              <a:t>Submit </a:t>
            </a:r>
            <a:r>
              <a:rPr lang="en-US" dirty="0"/>
              <a:t>prior authorization requests in plenty of time</a:t>
            </a:r>
          </a:p>
          <a:p>
            <a:pPr lvl="1"/>
            <a:r>
              <a:rPr lang="en-US" dirty="0"/>
              <a:t>3-5 business days prior to service being performed not 1 month</a:t>
            </a:r>
          </a:p>
          <a:p>
            <a:r>
              <a:rPr lang="en-US" sz="1800" dirty="0"/>
              <a:t>Su</a:t>
            </a:r>
            <a:r>
              <a:rPr lang="en-US" dirty="0"/>
              <a:t>bmit all the required documents the first time to reduce pends</a:t>
            </a:r>
          </a:p>
          <a:p>
            <a:pPr lvl="1"/>
            <a:r>
              <a:rPr lang="en-US" dirty="0"/>
              <a:t>Valid Physician order</a:t>
            </a:r>
          </a:p>
          <a:p>
            <a:pPr lvl="1"/>
            <a:r>
              <a:rPr lang="en-US" dirty="0"/>
              <a:t>Clinical notes </a:t>
            </a:r>
            <a:r>
              <a:rPr lang="en-US" u="sng" dirty="0"/>
              <a:t>dated on or around the date of the order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We do not need a copy of the member’s card, two-year-old records, demographic pages or 100 pages of medical records. </a:t>
            </a:r>
          </a:p>
          <a:p>
            <a:pPr lvl="2"/>
            <a:r>
              <a:rPr lang="en-US" dirty="0"/>
              <a:t>This will only delay your case</a:t>
            </a:r>
          </a:p>
          <a:p>
            <a:pPr lvl="1"/>
            <a:r>
              <a:rPr lang="en-US" dirty="0"/>
              <a:t>Any relevant imaging studies – X-rays, previous/recent CT, MRI, US etc.</a:t>
            </a:r>
            <a:endParaRPr lang="en-US" sz="1800" dirty="0"/>
          </a:p>
          <a:p>
            <a:r>
              <a:rPr lang="en-US" sz="1800" dirty="0"/>
              <a:t>Respond to pended reviews quickly</a:t>
            </a:r>
          </a:p>
          <a:p>
            <a:pPr lvl="1"/>
            <a:r>
              <a:rPr lang="en-US" dirty="0"/>
              <a:t>Only the information requested and answer the questions, don’t just upload documents.</a:t>
            </a:r>
          </a:p>
          <a:p>
            <a:r>
              <a:rPr lang="en-US" sz="1800" dirty="0"/>
              <a:t>Utilize the tools we have for you on our website</a:t>
            </a:r>
          </a:p>
          <a:p>
            <a:pPr lvl="1"/>
            <a:r>
              <a:rPr lang="en-US" dirty="0"/>
              <a:t>List of CPT codes that require authorization</a:t>
            </a:r>
          </a:p>
          <a:p>
            <a:pPr lvl="1"/>
            <a:r>
              <a:rPr lang="en-US" dirty="0"/>
              <a:t>Videos on how to submit a review</a:t>
            </a:r>
          </a:p>
          <a:p>
            <a:pPr lvl="1"/>
            <a:r>
              <a:rPr lang="en-US" dirty="0"/>
              <a:t>Provider manual on the program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 descr="Hands writing in notebook">
            <a:extLst>
              <a:ext uri="{FF2B5EF4-FFF2-40B4-BE49-F238E27FC236}">
                <a16:creationId xmlns:a16="http://schemas.microsoft.com/office/drawing/2014/main" id="{5ABF1829-2D7C-B5B7-D0C2-220F4736F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4" y="1545106"/>
            <a:ext cx="4548812" cy="44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8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F70EE-85C5-4F40-BC94-5018F23F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246" y="650024"/>
            <a:ext cx="5759129" cy="436093"/>
          </a:xfrm>
        </p:spPr>
        <p:txBody>
          <a:bodyPr/>
          <a:lstStyle/>
          <a:p>
            <a:r>
              <a:rPr lang="en-US" dirty="0"/>
              <a:t>Kepro Provider Education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2A91C5-1F5F-4948-8546-6FF515D42C35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n-US" sz="2000" dirty="0">
                <a:latin typeface="Raleway SemiBold" panose="020B0703030101060003" pitchFamily="34" charset="0"/>
              </a:rPr>
              <a:t>Helpline: 866-740-2221</a:t>
            </a:r>
          </a:p>
          <a:p>
            <a:r>
              <a:rPr lang="en-US" sz="2000" dirty="0">
                <a:latin typeface="Raleway SemiBold" panose="020B0703030101060003" pitchFamily="34" charset="0"/>
              </a:rPr>
              <a:t>Email: </a:t>
            </a:r>
            <a:r>
              <a:rPr lang="en-US" sz="2000" dirty="0">
                <a:solidFill>
                  <a:schemeClr val="tx2"/>
                </a:solidFill>
                <a:latin typeface="Raleway SemiBold" panose="020B07030301010600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MSADIHELP@Kepro.com</a:t>
            </a:r>
            <a:endParaRPr lang="en-US" sz="2000" dirty="0">
              <a:solidFill>
                <a:schemeClr val="tx2"/>
              </a:solidFill>
              <a:latin typeface="Raleway SemiBold" panose="020B07030301010600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Raleway SemiBold" panose="020B0703030101060003" pitchFamily="34" charset="0"/>
              </a:rPr>
              <a:t>For general questions. Please do not send patient information through the email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108010-9407-4FDF-A48A-B3563158DD4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206620" y="1650959"/>
            <a:ext cx="4348930" cy="1447347"/>
          </a:xfrm>
        </p:spPr>
        <p:txBody>
          <a:bodyPr/>
          <a:lstStyle/>
          <a:p>
            <a:r>
              <a:rPr lang="en-US" sz="2000" dirty="0">
                <a:latin typeface="Raleway SemiBold" panose="020B0703030101060003" pitchFamily="34" charset="0"/>
              </a:rPr>
              <a:t>For additional resources, forms, videos, etc. visit our website:</a:t>
            </a:r>
          </a:p>
          <a:p>
            <a:pPr algn="ctr"/>
            <a:r>
              <a:rPr lang="en-US" sz="2000" dirty="0">
                <a:latin typeface="Raleway SemiBold" panose="020B0703030101060003" pitchFamily="34" charset="0"/>
              </a:rPr>
              <a:t>MSADI.Kepro.com </a:t>
            </a:r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8C0197C-5F26-4E33-9989-2703571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Person taking book from bookshelf">
            <a:extLst>
              <a:ext uri="{FF2B5EF4-FFF2-40B4-BE49-F238E27FC236}">
                <a16:creationId xmlns:a16="http://schemas.microsoft.com/office/drawing/2014/main" id="{6C0F6C73-10E2-E110-4374-C60863AFB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9" y="3098306"/>
            <a:ext cx="10284823" cy="31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0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F70EE-85C5-4F40-BC94-5018F23F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2A91C5-1F5F-4948-8546-6FF515D42C35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76300" y="1650959"/>
            <a:ext cx="5219699" cy="1447347"/>
          </a:xfrm>
        </p:spPr>
        <p:txBody>
          <a:bodyPr/>
          <a:lstStyle/>
          <a:p>
            <a:r>
              <a:rPr lang="en-US" sz="2000" dirty="0">
                <a:latin typeface="Raleway SemiBold" panose="020B0703030101060003" pitchFamily="34" charset="0"/>
              </a:rPr>
              <a:t>Gainwell Technologies – 1-800-884-3222</a:t>
            </a:r>
          </a:p>
          <a:p>
            <a:r>
              <a:rPr lang="en-US" sz="2000" dirty="0">
                <a:latin typeface="Raleway SemiBold" panose="020B0703030101060003" pitchFamily="34" charset="0"/>
              </a:rPr>
              <a:t>DOM website - </a:t>
            </a:r>
            <a:r>
              <a:rPr lang="en-US" sz="2000" dirty="0">
                <a:solidFill>
                  <a:schemeClr val="accent2"/>
                </a:solidFill>
                <a:latin typeface="Raleway SemiBold" panose="020B07030301010600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medicaid.ms.gov</a:t>
            </a:r>
            <a:endParaRPr lang="en-US" sz="2000" dirty="0">
              <a:solidFill>
                <a:schemeClr val="accent2"/>
              </a:solidFill>
              <a:latin typeface="Raleway SemiBold" panose="020B0703030101060003" pitchFamily="34" charset="0"/>
            </a:endParaRPr>
          </a:p>
          <a:p>
            <a:r>
              <a:rPr lang="en-US" sz="2000" dirty="0">
                <a:latin typeface="Raleway SemiBold" panose="020B0703030101060003" pitchFamily="34" charset="0"/>
              </a:rPr>
              <a:t>CHIP 1-800-992-9940</a:t>
            </a:r>
          </a:p>
          <a:p>
            <a:r>
              <a:rPr lang="en-US" sz="2000" dirty="0">
                <a:latin typeface="Raleway SemiBold" panose="020B0703030101060003" pitchFamily="34" charset="0"/>
              </a:rPr>
              <a:t>Alliant Health –1- 888-224-3067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108010-9407-4FDF-A48A-B3563158DD4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206619" y="1650959"/>
            <a:ext cx="4517606" cy="1447347"/>
          </a:xfrm>
        </p:spPr>
        <p:txBody>
          <a:bodyPr/>
          <a:lstStyle/>
          <a:p>
            <a:r>
              <a:rPr lang="en-US" sz="2000" dirty="0">
                <a:latin typeface="Raleway SemiBold" panose="020B0703030101060003" pitchFamily="34" charset="0"/>
              </a:rPr>
              <a:t>Magnolia Health –1- 866-912-6285</a:t>
            </a:r>
          </a:p>
          <a:p>
            <a:r>
              <a:rPr lang="en-US" sz="2000" dirty="0">
                <a:latin typeface="Raleway SemiBold" panose="020B0703030101060003" pitchFamily="34" charset="0"/>
              </a:rPr>
              <a:t>United Healthcare –1- 877-743-8731</a:t>
            </a:r>
          </a:p>
          <a:p>
            <a:r>
              <a:rPr lang="en-US" sz="2000" dirty="0">
                <a:latin typeface="Raleway SemiBold" panose="020B0703030101060003" pitchFamily="34" charset="0"/>
              </a:rPr>
              <a:t>Molina </a:t>
            </a:r>
            <a:r>
              <a:rPr lang="en-US" sz="2000">
                <a:latin typeface="Raleway SemiBold" panose="020B0703030101060003" pitchFamily="34" charset="0"/>
              </a:rPr>
              <a:t>Healthcare –1- </a:t>
            </a:r>
            <a:r>
              <a:rPr lang="en-US" sz="2000" dirty="0">
                <a:latin typeface="Raleway SemiBold" panose="020B0703030101060003" pitchFamily="34" charset="0"/>
              </a:rPr>
              <a:t>844-809-8438</a:t>
            </a:r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8C0197C-5F26-4E33-9989-2703571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Woman in a library">
            <a:extLst>
              <a:ext uri="{FF2B5EF4-FFF2-40B4-BE49-F238E27FC236}">
                <a16:creationId xmlns:a16="http://schemas.microsoft.com/office/drawing/2014/main" id="{050DB0F3-969F-A254-CE76-62D1688C3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6" y="3435292"/>
            <a:ext cx="9839351" cy="30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B02D-E8B3-4813-93FD-50125E15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13152-91A3-4A29-868E-5F5FDD82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Placeholder 9" descr="A picture containing person, grass, man, looking&#10;&#10;Description automatically generated">
            <a:extLst>
              <a:ext uri="{FF2B5EF4-FFF2-40B4-BE49-F238E27FC236}">
                <a16:creationId xmlns:a16="http://schemas.microsoft.com/office/drawing/2014/main" id="{6455AFEE-6AC6-4FCF-A2A0-7DE44CC548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4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5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wo surgeons reviewing an x-ray">
            <a:extLst>
              <a:ext uri="{FF2B5EF4-FFF2-40B4-BE49-F238E27FC236}">
                <a16:creationId xmlns:a16="http://schemas.microsoft.com/office/drawing/2014/main" id="{991A6D7E-B458-1BB1-6CB6-E2574CB8C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r="781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B7E6AE-D013-4E35-958C-DB7E9028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Agenda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DDF019-C59C-4DB6-8967-C3CD28D240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1105" y="1895912"/>
            <a:ext cx="3822189" cy="439849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Introduction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Getting Started</a:t>
            </a:r>
          </a:p>
          <a:p>
            <a:pPr lvl="1"/>
            <a:r>
              <a:rPr lang="en-US" sz="2600" dirty="0"/>
              <a:t>Eligibility</a:t>
            </a:r>
          </a:p>
          <a:p>
            <a:pPr lvl="1"/>
            <a:r>
              <a:rPr lang="en-US" sz="2600" dirty="0"/>
              <a:t>Key Players</a:t>
            </a:r>
          </a:p>
          <a:p>
            <a:pPr lvl="1"/>
            <a:r>
              <a:rPr lang="en-US" sz="2600" dirty="0"/>
              <a:t>Requirements</a:t>
            </a:r>
          </a:p>
          <a:p>
            <a:pPr lvl="1"/>
            <a:r>
              <a:rPr lang="en-US" sz="2600" dirty="0"/>
              <a:t>ANG Provider Portal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Review Process</a:t>
            </a:r>
          </a:p>
          <a:p>
            <a:pPr lvl="1"/>
            <a:r>
              <a:rPr lang="en-US" sz="2600" dirty="0"/>
              <a:t>Review types</a:t>
            </a:r>
          </a:p>
          <a:p>
            <a:pPr lvl="1"/>
            <a:r>
              <a:rPr lang="en-US" sz="2600" dirty="0"/>
              <a:t>Timelines</a:t>
            </a:r>
          </a:p>
          <a:p>
            <a:pPr lvl="1"/>
            <a:r>
              <a:rPr lang="en-US" sz="2600" dirty="0"/>
              <a:t>First  &amp; Second level</a:t>
            </a:r>
          </a:p>
          <a:p>
            <a:pPr lvl="1"/>
            <a:r>
              <a:rPr lang="en-US" sz="2600" dirty="0"/>
              <a:t>Pend Process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Denials and Reconsiderations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Appeals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Tips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Resources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600" dirty="0"/>
              <a:t>Questions and Answers</a:t>
            </a:r>
          </a:p>
          <a:p>
            <a:pPr marL="457200" lvl="1"/>
            <a:endParaRPr lang="en-US" dirty="0">
              <a:latin typeface="+mn-lt"/>
            </a:endParaRPr>
          </a:p>
          <a:p>
            <a:pPr marL="457200" lvl="1"/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5ED2-3B71-4C5A-807C-2F89D0EF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Page </a:t>
            </a:r>
            <a:fld id="{C6C8BDDB-1AA9-4CDC-80A0-B0BF343FFE1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550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0033F5-C07A-4DE6-B6BB-A4951AD1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EFC6F-348D-41A2-AB40-DC0144833C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868" y="1385438"/>
            <a:ext cx="6301527" cy="47469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Acquired eQHealth Solutions in 2021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25-year partnership with DOM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Multidisciplinary review team includes registered nurses and physicians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Advanced Imaging Prior Authorization review since 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Provides services to MS State Employees</a:t>
            </a:r>
          </a:p>
          <a:p>
            <a:pPr lvl="1"/>
            <a:r>
              <a:rPr lang="en-US" sz="1600" dirty="0"/>
              <a:t>These are two totally </a:t>
            </a:r>
            <a:r>
              <a:rPr lang="en-US" sz="1600" u="sng" dirty="0"/>
              <a:t>separate lines of business</a:t>
            </a:r>
            <a:r>
              <a:rPr lang="en-US" sz="1600" dirty="0"/>
              <a:t>, with separate policies and procedures and do not overlap</a:t>
            </a:r>
          </a:p>
          <a:p>
            <a:pPr lvl="1"/>
            <a:r>
              <a:rPr lang="en-US" sz="1600" dirty="0"/>
              <a:t>Very important that you are submitting your request to the appropriate Kepro line of business in order to prevent delays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78430A8-D921-4FC4-B9A0-A3740F2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BC9B703-7A10-4E70-A722-067A54C37AF8}"/>
              </a:ext>
            </a:extLst>
          </p:cNvPr>
          <p:cNvSpPr txBox="1">
            <a:spLocks/>
          </p:cNvSpPr>
          <p:nvPr/>
        </p:nvSpPr>
        <p:spPr>
          <a:xfrm>
            <a:off x="9595293" y="1252904"/>
            <a:ext cx="1912335" cy="783651"/>
          </a:xfrm>
          <a:prstGeom prst="rect">
            <a:avLst/>
          </a:prstGeom>
        </p:spPr>
        <p:txBody>
          <a:bodyPr vert="horz" lIns="0" tIns="45720" rIns="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95% </a:t>
            </a:r>
            <a:r>
              <a:rPr lang="en-US" sz="1600" dirty="0">
                <a:solidFill>
                  <a:schemeClr val="bg1"/>
                </a:solidFill>
              </a:rPr>
              <a:t>                              Average customer satisfaction rating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2BD00E1-1A4F-4650-8409-F77FE581D324}"/>
              </a:ext>
            </a:extLst>
          </p:cNvPr>
          <p:cNvSpPr txBox="1">
            <a:spLocks/>
          </p:cNvSpPr>
          <p:nvPr/>
        </p:nvSpPr>
        <p:spPr>
          <a:xfrm>
            <a:off x="9811076" y="3632541"/>
            <a:ext cx="1486056" cy="294669"/>
          </a:xfrm>
          <a:prstGeom prst="rect">
            <a:avLst/>
          </a:prstGeom>
        </p:spPr>
        <p:txBody>
          <a:bodyPr vert="horz" lIns="0" tIns="45720" rIns="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4742BFB-79D1-4A02-A3E8-56ABC8C09AFA}"/>
              </a:ext>
            </a:extLst>
          </p:cNvPr>
          <p:cNvSpPr txBox="1">
            <a:spLocks/>
          </p:cNvSpPr>
          <p:nvPr/>
        </p:nvSpPr>
        <p:spPr>
          <a:xfrm>
            <a:off x="9487884" y="5194478"/>
            <a:ext cx="2144644" cy="584728"/>
          </a:xfrm>
          <a:prstGeom prst="rect">
            <a:avLst/>
          </a:prstGeom>
        </p:spPr>
        <p:txBody>
          <a:bodyPr vert="horz" lIns="0" tIns="45720" rIns="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1.8M                                </a:t>
            </a:r>
            <a:r>
              <a:rPr lang="en-US" sz="1600" dirty="0">
                <a:solidFill>
                  <a:schemeClr val="bg1"/>
                </a:solidFill>
              </a:rPr>
              <a:t>UM Reviews a year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755705F-4617-4CC1-9B30-E6DBF077D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83" y="642079"/>
            <a:ext cx="538404" cy="538402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0218D239-2B8B-449A-8C75-058023534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18" y="2375616"/>
            <a:ext cx="649887" cy="649884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046D021-6404-4E28-8C0F-3797E2286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02" y="4547564"/>
            <a:ext cx="575892" cy="575890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C8ADB9B-32FC-480F-B7CB-9970A313B44A}"/>
              </a:ext>
            </a:extLst>
          </p:cNvPr>
          <p:cNvSpPr txBox="1">
            <a:spLocks/>
          </p:cNvSpPr>
          <p:nvPr/>
        </p:nvSpPr>
        <p:spPr>
          <a:xfrm>
            <a:off x="9487376" y="4186347"/>
            <a:ext cx="2145152" cy="19146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BC9B703-7A10-4E70-A722-067A54C37AF8}"/>
              </a:ext>
            </a:extLst>
          </p:cNvPr>
          <p:cNvSpPr txBox="1">
            <a:spLocks/>
          </p:cNvSpPr>
          <p:nvPr/>
        </p:nvSpPr>
        <p:spPr>
          <a:xfrm>
            <a:off x="9351356" y="3051626"/>
            <a:ext cx="2500111" cy="1136670"/>
          </a:xfrm>
          <a:prstGeom prst="rect">
            <a:avLst/>
          </a:prstGeom>
        </p:spPr>
        <p:txBody>
          <a:bodyPr vert="horz" lIns="0" tIns="45720" rIns="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35 YEARS                  </a:t>
            </a:r>
            <a:r>
              <a:rPr lang="en-US" sz="1600" dirty="0">
                <a:solidFill>
                  <a:schemeClr val="bg1"/>
                </a:solidFill>
              </a:rPr>
              <a:t>Serving Government Sponsored Healthcare Programs</a:t>
            </a:r>
          </a:p>
        </p:txBody>
      </p:sp>
    </p:spTree>
    <p:extLst>
      <p:ext uri="{BB962C8B-B14F-4D97-AF65-F5344CB8AC3E}">
        <p14:creationId xmlns:p14="http://schemas.microsoft.com/office/powerpoint/2010/main" val="5736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6BBB-52DE-4362-AA29-7D55AD1F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6" y="3012383"/>
            <a:ext cx="3559946" cy="436093"/>
          </a:xfrm>
        </p:spPr>
        <p:txBody>
          <a:bodyPr/>
          <a:lstStyle/>
          <a:p>
            <a:r>
              <a:rPr lang="en-US" dirty="0"/>
              <a:t>Local Kepro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C784B-0F41-4EB3-81AF-43643B232FF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717136" y="1793099"/>
            <a:ext cx="2993316" cy="307579"/>
          </a:xfrm>
        </p:spPr>
        <p:txBody>
          <a:bodyPr/>
          <a:lstStyle/>
          <a:p>
            <a:r>
              <a:rPr lang="en-US" sz="1400" dirty="0">
                <a:latin typeface="Raleway"/>
              </a:rPr>
              <a:t>Wendy Fields, PAHM, BSN, RN-BC</a:t>
            </a:r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29F33-90BE-44C7-A162-27AE83353BA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5784816" y="2063681"/>
            <a:ext cx="2771778" cy="251137"/>
          </a:xfrm>
        </p:spPr>
        <p:txBody>
          <a:bodyPr/>
          <a:lstStyle/>
          <a:p>
            <a:r>
              <a:rPr lang="en-US" dirty="0">
                <a:latin typeface="Raleway"/>
              </a:rPr>
              <a:t>Project Director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EBA6-322B-478A-B777-1C8F4C4F48A6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sz="1400" dirty="0">
                <a:latin typeface="Raleway"/>
              </a:rPr>
              <a:t>Cindy Rogers, RN</a:t>
            </a:r>
            <a:endParaRPr lang="en-US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EBEECB-DF6A-4DE9-8825-CD01A07E2BD8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>
                <a:latin typeface="Raleway"/>
              </a:rPr>
              <a:t>Asst. Project Director and Lead Reviewer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55F82A-6C69-4F9A-8DB8-49D2A4F1180C}"/>
              </a:ext>
            </a:extLst>
          </p:cNvPr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n-US" sz="1400" dirty="0">
                <a:latin typeface="Raleway"/>
              </a:rPr>
              <a:t>Kimely Summers</a:t>
            </a:r>
            <a:endParaRPr lang="en-US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DAD117-52A7-4F2A-818B-9259B1DD92F2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r>
              <a:rPr lang="en-US" dirty="0">
                <a:latin typeface="Raleway"/>
              </a:rPr>
              <a:t>Education Specialist and Intake Coordinator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ACBEC9-BEEA-43B4-AAAA-E296002F46C3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sz="1400" dirty="0">
                <a:latin typeface="Raleway"/>
              </a:rPr>
              <a:t>Misti Cochran, RN &amp; Regeana Weeks, RN</a:t>
            </a:r>
            <a:endParaRPr lang="en-US" sz="1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2DBF35-75EF-4031-9E8D-2371F7B2D580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dirty="0">
                <a:latin typeface="Raleway"/>
              </a:rPr>
              <a:t>RN Reviewers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3B6539-674F-4AC3-B1A3-1D1D5BB5099A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>
                <a:latin typeface="Raleway"/>
              </a:rPr>
              <a:t>Chris Phillips, MD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2370FE-24AA-4154-95B2-B5764583B41D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>
                <a:latin typeface="Raleway"/>
              </a:rPr>
              <a:t>Medical Director and Physician Reviewer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EB00DF-BE22-45B8-8D1C-6AE4AA09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A32774D-A2FE-413E-97BC-44C8E372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18" name="Picture Placeholder 1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DCBFEF83-9B5C-42CF-A460-49C96DDEB734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r="18792"/>
          <a:stretch>
            <a:fillRect/>
          </a:stretch>
        </p:blipFill>
        <p:spPr>
          <a:xfrm>
            <a:off x="7491751" y="93945"/>
            <a:ext cx="8891257" cy="7004054"/>
          </a:xfrm>
        </p:spPr>
      </p:pic>
    </p:spTree>
    <p:extLst>
      <p:ext uri="{BB962C8B-B14F-4D97-AF65-F5344CB8AC3E}">
        <p14:creationId xmlns:p14="http://schemas.microsoft.com/office/powerpoint/2010/main" val="316671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B7A5118B-8442-4368-AEC1-005A305E2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6C390EEE-361F-4B17-954C-053DADB6E8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2" b="191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349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7"/>
          </p:nvPr>
        </p:nvSpPr>
        <p:spPr>
          <a:xfrm>
            <a:off x="8081335" y="626008"/>
            <a:ext cx="3234365" cy="8651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latin typeface="Raleway SemiBold" panose="020B0703030101060003" pitchFamily="34" charset="0"/>
              </a:rPr>
              <a:t>Providers are responsible for checking member eligibility and benefit plan prior to services being rendered and authorization obtained.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Verification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6"/>
          </p:nvPr>
        </p:nvSpPr>
        <p:spPr>
          <a:xfrm>
            <a:off x="8081335" y="2905743"/>
            <a:ext cx="3234365" cy="865181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latin typeface="Raleway SemiBold" panose="020B0703030101060003" pitchFamily="34" charset="0"/>
              </a:rPr>
              <a:t>It is recommended to check eligibility often AND on the actual day of service, not just once a month.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8"/>
          </p:nvPr>
        </p:nvSpPr>
        <p:spPr>
          <a:xfrm>
            <a:off x="8745353" y="4734178"/>
            <a:ext cx="2865010" cy="1230393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2000" dirty="0">
                <a:latin typeface="Raleway SemiBold" panose="020B0703030101060003" pitchFamily="34" charset="0"/>
              </a:rPr>
              <a:t>Don’t always trust           the card presented to you  -it may not be current.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61368" y="4834585"/>
            <a:ext cx="683330" cy="709839"/>
            <a:chOff x="3987801" y="5634038"/>
            <a:chExt cx="368300" cy="382588"/>
          </a:xfrm>
        </p:grpSpPr>
        <p:sp>
          <p:nvSpPr>
            <p:cNvPr id="20" name="Freeform 380"/>
            <p:cNvSpPr>
              <a:spLocks/>
            </p:cNvSpPr>
            <p:nvPr/>
          </p:nvSpPr>
          <p:spPr bwMode="auto">
            <a:xfrm>
              <a:off x="4146551" y="5749926"/>
              <a:ext cx="209550" cy="266700"/>
            </a:xfrm>
            <a:custGeom>
              <a:avLst/>
              <a:gdLst>
                <a:gd name="T0" fmla="*/ 68 w 136"/>
                <a:gd name="T1" fmla="*/ 0 h 172"/>
                <a:gd name="T2" fmla="*/ 0 w 136"/>
                <a:gd name="T3" fmla="*/ 20 h 172"/>
                <a:gd name="T4" fmla="*/ 0 w 136"/>
                <a:gd name="T5" fmla="*/ 82 h 172"/>
                <a:gd name="T6" fmla="*/ 27 w 136"/>
                <a:gd name="T7" fmla="*/ 139 h 172"/>
                <a:gd name="T8" fmla="*/ 68 w 136"/>
                <a:gd name="T9" fmla="*/ 172 h 172"/>
                <a:gd name="T10" fmla="*/ 109 w 136"/>
                <a:gd name="T11" fmla="*/ 139 h 172"/>
                <a:gd name="T12" fmla="*/ 136 w 136"/>
                <a:gd name="T13" fmla="*/ 82 h 172"/>
                <a:gd name="T14" fmla="*/ 136 w 136"/>
                <a:gd name="T15" fmla="*/ 20 h 172"/>
                <a:gd name="T16" fmla="*/ 68 w 136"/>
                <a:gd name="T1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72">
                  <a:moveTo>
                    <a:pt x="68" y="0"/>
                  </a:moveTo>
                  <a:cubicBezTo>
                    <a:pt x="68" y="0"/>
                    <a:pt x="40" y="19"/>
                    <a:pt x="0" y="2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104"/>
                    <a:pt x="10" y="125"/>
                    <a:pt x="27" y="139"/>
                  </a:cubicBezTo>
                  <a:cubicBezTo>
                    <a:pt x="68" y="172"/>
                    <a:pt x="68" y="172"/>
                    <a:pt x="68" y="172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26" y="125"/>
                    <a:pt x="136" y="104"/>
                    <a:pt x="136" y="82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96" y="19"/>
                    <a:pt x="68" y="0"/>
                    <a:pt x="68" y="0"/>
                  </a:cubicBez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81"/>
            <p:cNvSpPr>
              <a:spLocks/>
            </p:cNvSpPr>
            <p:nvPr/>
          </p:nvSpPr>
          <p:spPr bwMode="auto">
            <a:xfrm>
              <a:off x="4195763" y="5811838"/>
              <a:ext cx="111125" cy="111125"/>
            </a:xfrm>
            <a:custGeom>
              <a:avLst/>
              <a:gdLst>
                <a:gd name="T0" fmla="*/ 47 w 70"/>
                <a:gd name="T1" fmla="*/ 24 h 70"/>
                <a:gd name="T2" fmla="*/ 47 w 70"/>
                <a:gd name="T3" fmla="*/ 0 h 70"/>
                <a:gd name="T4" fmla="*/ 24 w 70"/>
                <a:gd name="T5" fmla="*/ 0 h 70"/>
                <a:gd name="T6" fmla="*/ 24 w 70"/>
                <a:gd name="T7" fmla="*/ 24 h 70"/>
                <a:gd name="T8" fmla="*/ 0 w 70"/>
                <a:gd name="T9" fmla="*/ 24 h 70"/>
                <a:gd name="T10" fmla="*/ 0 w 70"/>
                <a:gd name="T11" fmla="*/ 47 h 70"/>
                <a:gd name="T12" fmla="*/ 24 w 70"/>
                <a:gd name="T13" fmla="*/ 47 h 70"/>
                <a:gd name="T14" fmla="*/ 24 w 70"/>
                <a:gd name="T15" fmla="*/ 70 h 70"/>
                <a:gd name="T16" fmla="*/ 47 w 70"/>
                <a:gd name="T17" fmla="*/ 70 h 70"/>
                <a:gd name="T18" fmla="*/ 47 w 70"/>
                <a:gd name="T19" fmla="*/ 47 h 70"/>
                <a:gd name="T20" fmla="*/ 70 w 70"/>
                <a:gd name="T21" fmla="*/ 47 h 70"/>
                <a:gd name="T22" fmla="*/ 70 w 70"/>
                <a:gd name="T23" fmla="*/ 24 h 70"/>
                <a:gd name="T24" fmla="*/ 47 w 70"/>
                <a:gd name="T25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70">
                  <a:moveTo>
                    <a:pt x="47" y="24"/>
                  </a:moveTo>
                  <a:lnTo>
                    <a:pt x="47" y="0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47" y="70"/>
                  </a:lnTo>
                  <a:lnTo>
                    <a:pt x="47" y="47"/>
                  </a:lnTo>
                  <a:lnTo>
                    <a:pt x="70" y="47"/>
                  </a:lnTo>
                  <a:lnTo>
                    <a:pt x="70" y="24"/>
                  </a:lnTo>
                  <a:lnTo>
                    <a:pt x="47" y="24"/>
                  </a:ln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82"/>
            <p:cNvSpPr>
              <a:spLocks/>
            </p:cNvSpPr>
            <p:nvPr/>
          </p:nvSpPr>
          <p:spPr bwMode="auto">
            <a:xfrm>
              <a:off x="4043363" y="5634038"/>
              <a:ext cx="158750" cy="73025"/>
            </a:xfrm>
            <a:custGeom>
              <a:avLst/>
              <a:gdLst>
                <a:gd name="T0" fmla="*/ 104 w 104"/>
                <a:gd name="T1" fmla="*/ 48 h 48"/>
                <a:gd name="T2" fmla="*/ 104 w 104"/>
                <a:gd name="T3" fmla="*/ 32 h 48"/>
                <a:gd name="T4" fmla="*/ 92 w 104"/>
                <a:gd name="T5" fmla="*/ 20 h 48"/>
                <a:gd name="T6" fmla="*/ 84 w 104"/>
                <a:gd name="T7" fmla="*/ 20 h 48"/>
                <a:gd name="T8" fmla="*/ 84 w 104"/>
                <a:gd name="T9" fmla="*/ 0 h 48"/>
                <a:gd name="T10" fmla="*/ 20 w 104"/>
                <a:gd name="T11" fmla="*/ 0 h 48"/>
                <a:gd name="T12" fmla="*/ 20 w 104"/>
                <a:gd name="T13" fmla="*/ 20 h 48"/>
                <a:gd name="T14" fmla="*/ 12 w 104"/>
                <a:gd name="T15" fmla="*/ 20 h 48"/>
                <a:gd name="T16" fmla="*/ 0 w 104"/>
                <a:gd name="T17" fmla="*/ 32 h 48"/>
                <a:gd name="T18" fmla="*/ 0 w 104"/>
                <a:gd name="T19" fmla="*/ 48 h 48"/>
                <a:gd name="T20" fmla="*/ 104 w 104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48">
                  <a:moveTo>
                    <a:pt x="104" y="48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4" y="25"/>
                    <a:pt x="99" y="20"/>
                    <a:pt x="92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6" y="20"/>
                    <a:pt x="0" y="25"/>
                    <a:pt x="0" y="32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104" y="48"/>
                  </a:lnTo>
                  <a:close/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83"/>
            <p:cNvSpPr>
              <a:spLocks/>
            </p:cNvSpPr>
            <p:nvPr/>
          </p:nvSpPr>
          <p:spPr bwMode="auto">
            <a:xfrm>
              <a:off x="4103688" y="5664201"/>
              <a:ext cx="38100" cy="12700"/>
            </a:xfrm>
            <a:custGeom>
              <a:avLst/>
              <a:gdLst>
                <a:gd name="T0" fmla="*/ 0 w 24"/>
                <a:gd name="T1" fmla="*/ 0 h 8"/>
                <a:gd name="T2" fmla="*/ 0 w 24"/>
                <a:gd name="T3" fmla="*/ 8 h 8"/>
                <a:gd name="T4" fmla="*/ 24 w 24"/>
                <a:gd name="T5" fmla="*/ 8 h 8"/>
                <a:gd name="T6" fmla="*/ 24 w 2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8">
                  <a:moveTo>
                    <a:pt x="0" y="0"/>
                  </a:moveTo>
                  <a:lnTo>
                    <a:pt x="0" y="8"/>
                  </a:lnTo>
                  <a:lnTo>
                    <a:pt x="24" y="8"/>
                  </a:lnTo>
                  <a:lnTo>
                    <a:pt x="24" y="0"/>
                  </a:lnTo>
                </a:path>
              </a:pathLst>
            </a:custGeom>
            <a:noFill/>
            <a:ln w="11113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384"/>
            <p:cNvSpPr>
              <a:spLocks/>
            </p:cNvSpPr>
            <p:nvPr/>
          </p:nvSpPr>
          <p:spPr bwMode="auto">
            <a:xfrm>
              <a:off x="3987801" y="5683251"/>
              <a:ext cx="214313" cy="333375"/>
            </a:xfrm>
            <a:custGeom>
              <a:avLst/>
              <a:gdLst>
                <a:gd name="T0" fmla="*/ 140 w 140"/>
                <a:gd name="T1" fmla="*/ 216 h 216"/>
                <a:gd name="T2" fmla="*/ 8 w 140"/>
                <a:gd name="T3" fmla="*/ 216 h 216"/>
                <a:gd name="T4" fmla="*/ 0 w 140"/>
                <a:gd name="T5" fmla="*/ 208 h 216"/>
                <a:gd name="T6" fmla="*/ 0 w 140"/>
                <a:gd name="T7" fmla="*/ 8 h 216"/>
                <a:gd name="T8" fmla="*/ 8 w 140"/>
                <a:gd name="T9" fmla="*/ 0 h 216"/>
                <a:gd name="T10" fmla="*/ 20 w 140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216">
                  <a:moveTo>
                    <a:pt x="140" y="216"/>
                  </a:moveTo>
                  <a:cubicBezTo>
                    <a:pt x="8" y="216"/>
                    <a:pt x="8" y="216"/>
                    <a:pt x="8" y="216"/>
                  </a:cubicBezTo>
                  <a:cubicBezTo>
                    <a:pt x="4" y="216"/>
                    <a:pt x="0" y="212"/>
                    <a:pt x="0" y="20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385"/>
            <p:cNvSpPr>
              <a:spLocks/>
            </p:cNvSpPr>
            <p:nvPr/>
          </p:nvSpPr>
          <p:spPr bwMode="auto">
            <a:xfrm>
              <a:off x="4208463" y="5683251"/>
              <a:ext cx="42863" cy="30163"/>
            </a:xfrm>
            <a:custGeom>
              <a:avLst/>
              <a:gdLst>
                <a:gd name="T0" fmla="*/ 0 w 28"/>
                <a:gd name="T1" fmla="*/ 0 h 20"/>
                <a:gd name="T2" fmla="*/ 20 w 28"/>
                <a:gd name="T3" fmla="*/ 0 h 20"/>
                <a:gd name="T4" fmla="*/ 28 w 28"/>
                <a:gd name="T5" fmla="*/ 8 h 20"/>
                <a:gd name="T6" fmla="*/ 28 w 28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0">
                  <a:moveTo>
                    <a:pt x="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8" y="4"/>
                    <a:pt x="28" y="8"/>
                  </a:cubicBezTo>
                  <a:cubicBezTo>
                    <a:pt x="28" y="20"/>
                    <a:pt x="28" y="20"/>
                    <a:pt x="28" y="2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386"/>
            <p:cNvSpPr>
              <a:spLocks noChangeShapeType="1"/>
            </p:cNvSpPr>
            <p:nvPr/>
          </p:nvSpPr>
          <p:spPr bwMode="auto">
            <a:xfrm>
              <a:off x="4092576" y="5811838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Line 387"/>
            <p:cNvSpPr>
              <a:spLocks noChangeShapeType="1"/>
            </p:cNvSpPr>
            <p:nvPr/>
          </p:nvSpPr>
          <p:spPr bwMode="auto">
            <a:xfrm>
              <a:off x="4092576" y="5856288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Line 388"/>
            <p:cNvSpPr>
              <a:spLocks noChangeShapeType="1"/>
            </p:cNvSpPr>
            <p:nvPr/>
          </p:nvSpPr>
          <p:spPr bwMode="auto">
            <a:xfrm>
              <a:off x="4092576" y="5899151"/>
              <a:ext cx="53975" cy="0"/>
            </a:xfrm>
            <a:prstGeom prst="lin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Oval 389"/>
            <p:cNvSpPr>
              <a:spLocks noChangeArrowheads="1"/>
            </p:cNvSpPr>
            <p:nvPr/>
          </p:nvSpPr>
          <p:spPr bwMode="auto">
            <a:xfrm>
              <a:off x="4037013" y="5800726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Oval 390"/>
            <p:cNvSpPr>
              <a:spLocks noChangeArrowheads="1"/>
            </p:cNvSpPr>
            <p:nvPr/>
          </p:nvSpPr>
          <p:spPr bwMode="auto">
            <a:xfrm>
              <a:off x="4037013" y="5843588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Oval 391"/>
            <p:cNvSpPr>
              <a:spLocks noChangeArrowheads="1"/>
            </p:cNvSpPr>
            <p:nvPr/>
          </p:nvSpPr>
          <p:spPr bwMode="auto">
            <a:xfrm>
              <a:off x="4037013" y="5886451"/>
              <a:ext cx="23813" cy="2381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1177" y="2926215"/>
            <a:ext cx="773235" cy="736899"/>
            <a:chOff x="3279775" y="4948239"/>
            <a:chExt cx="393699" cy="382588"/>
          </a:xfrm>
        </p:grpSpPr>
        <p:sp>
          <p:nvSpPr>
            <p:cNvPr id="33" name="Freeform 437"/>
            <p:cNvSpPr>
              <a:spLocks/>
            </p:cNvSpPr>
            <p:nvPr/>
          </p:nvSpPr>
          <p:spPr bwMode="auto">
            <a:xfrm>
              <a:off x="3279775" y="5153026"/>
              <a:ext cx="147637" cy="177800"/>
            </a:xfrm>
            <a:custGeom>
              <a:avLst/>
              <a:gdLst>
                <a:gd name="T0" fmla="*/ 4 w 96"/>
                <a:gd name="T1" fmla="*/ 116 h 116"/>
                <a:gd name="T2" fmla="*/ 36 w 96"/>
                <a:gd name="T3" fmla="*/ 44 h 116"/>
                <a:gd name="T4" fmla="*/ 96 w 96"/>
                <a:gd name="T5" fmla="*/ 24 h 116"/>
                <a:gd name="T6" fmla="*/ 96 w 96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16">
                  <a:moveTo>
                    <a:pt x="4" y="116"/>
                  </a:moveTo>
                  <a:cubicBezTo>
                    <a:pt x="4" y="116"/>
                    <a:pt x="0" y="56"/>
                    <a:pt x="36" y="4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438"/>
            <p:cNvSpPr>
              <a:spLocks/>
            </p:cNvSpPr>
            <p:nvPr/>
          </p:nvSpPr>
          <p:spPr bwMode="auto">
            <a:xfrm>
              <a:off x="3525837" y="5153026"/>
              <a:ext cx="147637" cy="177800"/>
            </a:xfrm>
            <a:custGeom>
              <a:avLst/>
              <a:gdLst>
                <a:gd name="T0" fmla="*/ 0 w 96"/>
                <a:gd name="T1" fmla="*/ 0 h 116"/>
                <a:gd name="T2" fmla="*/ 0 w 96"/>
                <a:gd name="T3" fmla="*/ 24 h 116"/>
                <a:gd name="T4" fmla="*/ 60 w 96"/>
                <a:gd name="T5" fmla="*/ 44 h 116"/>
                <a:gd name="T6" fmla="*/ 92 w 96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16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96" y="56"/>
                    <a:pt x="92" y="116"/>
                    <a:pt x="92" y="11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439"/>
            <p:cNvSpPr>
              <a:spLocks/>
            </p:cNvSpPr>
            <p:nvPr/>
          </p:nvSpPr>
          <p:spPr bwMode="auto">
            <a:xfrm>
              <a:off x="3390900" y="4948239"/>
              <a:ext cx="173037" cy="211138"/>
            </a:xfrm>
            <a:custGeom>
              <a:avLst/>
              <a:gdLst>
                <a:gd name="T0" fmla="*/ 76 w 112"/>
                <a:gd name="T1" fmla="*/ 136 h 136"/>
                <a:gd name="T2" fmla="*/ 110 w 112"/>
                <a:gd name="T3" fmla="*/ 67 h 136"/>
                <a:gd name="T4" fmla="*/ 106 w 112"/>
                <a:gd name="T5" fmla="*/ 27 h 136"/>
                <a:gd name="T6" fmla="*/ 77 w 112"/>
                <a:gd name="T7" fmla="*/ 3 h 136"/>
                <a:gd name="T8" fmla="*/ 56 w 112"/>
                <a:gd name="T9" fmla="*/ 0 h 136"/>
                <a:gd name="T10" fmla="*/ 35 w 112"/>
                <a:gd name="T11" fmla="*/ 3 h 136"/>
                <a:gd name="T12" fmla="*/ 7 w 112"/>
                <a:gd name="T13" fmla="*/ 27 h 136"/>
                <a:gd name="T14" fmla="*/ 2 w 112"/>
                <a:gd name="T15" fmla="*/ 67 h 136"/>
                <a:gd name="T16" fmla="*/ 36 w 112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36">
                  <a:moveTo>
                    <a:pt x="76" y="136"/>
                  </a:moveTo>
                  <a:cubicBezTo>
                    <a:pt x="104" y="124"/>
                    <a:pt x="107" y="92"/>
                    <a:pt x="110" y="67"/>
                  </a:cubicBezTo>
                  <a:cubicBezTo>
                    <a:pt x="112" y="53"/>
                    <a:pt x="112" y="39"/>
                    <a:pt x="106" y="27"/>
                  </a:cubicBezTo>
                  <a:cubicBezTo>
                    <a:pt x="100" y="15"/>
                    <a:pt x="89" y="7"/>
                    <a:pt x="77" y="3"/>
                  </a:cubicBezTo>
                  <a:cubicBezTo>
                    <a:pt x="71" y="1"/>
                    <a:pt x="63" y="0"/>
                    <a:pt x="56" y="0"/>
                  </a:cubicBezTo>
                  <a:cubicBezTo>
                    <a:pt x="49" y="0"/>
                    <a:pt x="42" y="1"/>
                    <a:pt x="35" y="3"/>
                  </a:cubicBezTo>
                  <a:cubicBezTo>
                    <a:pt x="23" y="7"/>
                    <a:pt x="13" y="15"/>
                    <a:pt x="7" y="27"/>
                  </a:cubicBezTo>
                  <a:cubicBezTo>
                    <a:pt x="0" y="39"/>
                    <a:pt x="1" y="53"/>
                    <a:pt x="2" y="67"/>
                  </a:cubicBezTo>
                  <a:cubicBezTo>
                    <a:pt x="5" y="92"/>
                    <a:pt x="8" y="124"/>
                    <a:pt x="36" y="13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440"/>
            <p:cNvSpPr>
              <a:spLocks/>
            </p:cNvSpPr>
            <p:nvPr/>
          </p:nvSpPr>
          <p:spPr bwMode="auto">
            <a:xfrm>
              <a:off x="3421062" y="5003801"/>
              <a:ext cx="111125" cy="31750"/>
            </a:xfrm>
            <a:custGeom>
              <a:avLst/>
              <a:gdLst>
                <a:gd name="T0" fmla="*/ 0 w 72"/>
                <a:gd name="T1" fmla="*/ 20 h 20"/>
                <a:gd name="T2" fmla="*/ 52 w 72"/>
                <a:gd name="T3" fmla="*/ 0 h 20"/>
                <a:gd name="T4" fmla="*/ 72 w 7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20">
                  <a:moveTo>
                    <a:pt x="0" y="20"/>
                  </a:moveTo>
                  <a:cubicBezTo>
                    <a:pt x="40" y="20"/>
                    <a:pt x="48" y="12"/>
                    <a:pt x="52" y="0"/>
                  </a:cubicBezTo>
                  <a:cubicBezTo>
                    <a:pt x="52" y="0"/>
                    <a:pt x="52" y="20"/>
                    <a:pt x="72" y="20"/>
                  </a:cubicBezTo>
                </a:path>
              </a:pathLst>
            </a:custGeom>
            <a:noFill/>
            <a:ln w="11113" cap="sq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441"/>
            <p:cNvSpPr>
              <a:spLocks/>
            </p:cNvSpPr>
            <p:nvPr/>
          </p:nvSpPr>
          <p:spPr bwMode="auto">
            <a:xfrm>
              <a:off x="3427412" y="5189539"/>
              <a:ext cx="98425" cy="68263"/>
            </a:xfrm>
            <a:custGeom>
              <a:avLst/>
              <a:gdLst>
                <a:gd name="T0" fmla="*/ 0 w 64"/>
                <a:gd name="T1" fmla="*/ 0 h 44"/>
                <a:gd name="T2" fmla="*/ 32 w 64"/>
                <a:gd name="T3" fmla="*/ 44 h 44"/>
                <a:gd name="T4" fmla="*/ 64 w 6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0" y="24"/>
                    <a:pt x="32" y="44"/>
                    <a:pt x="32" y="44"/>
                  </a:cubicBezTo>
                  <a:cubicBezTo>
                    <a:pt x="32" y="44"/>
                    <a:pt x="64" y="24"/>
                    <a:pt x="64" y="0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 442"/>
            <p:cNvSpPr>
              <a:spLocks/>
            </p:cNvSpPr>
            <p:nvPr/>
          </p:nvSpPr>
          <p:spPr bwMode="auto">
            <a:xfrm>
              <a:off x="3384550" y="5195889"/>
              <a:ext cx="25400" cy="49213"/>
            </a:xfrm>
            <a:custGeom>
              <a:avLst/>
              <a:gdLst>
                <a:gd name="T0" fmla="*/ 16 w 16"/>
                <a:gd name="T1" fmla="*/ 0 h 32"/>
                <a:gd name="T2" fmla="*/ 4 w 16"/>
                <a:gd name="T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32">
                  <a:moveTo>
                    <a:pt x="16" y="0"/>
                  </a:moveTo>
                  <a:cubicBezTo>
                    <a:pt x="0" y="12"/>
                    <a:pt x="4" y="32"/>
                    <a:pt x="4" y="32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443"/>
            <p:cNvSpPr>
              <a:spLocks/>
            </p:cNvSpPr>
            <p:nvPr/>
          </p:nvSpPr>
          <p:spPr bwMode="auto">
            <a:xfrm>
              <a:off x="3348037" y="5245101"/>
              <a:ext cx="85725" cy="85725"/>
            </a:xfrm>
            <a:custGeom>
              <a:avLst/>
              <a:gdLst>
                <a:gd name="T0" fmla="*/ 44 w 56"/>
                <a:gd name="T1" fmla="*/ 56 h 56"/>
                <a:gd name="T2" fmla="*/ 56 w 56"/>
                <a:gd name="T3" fmla="*/ 56 h 56"/>
                <a:gd name="T4" fmla="*/ 56 w 56"/>
                <a:gd name="T5" fmla="*/ 40 h 56"/>
                <a:gd name="T6" fmla="*/ 28 w 56"/>
                <a:gd name="T7" fmla="*/ 0 h 56"/>
                <a:gd name="T8" fmla="*/ 28 w 56"/>
                <a:gd name="T9" fmla="*/ 0 h 56"/>
                <a:gd name="T10" fmla="*/ 28 w 56"/>
                <a:gd name="T11" fmla="*/ 0 h 56"/>
                <a:gd name="T12" fmla="*/ 0 w 56"/>
                <a:gd name="T13" fmla="*/ 40 h 56"/>
                <a:gd name="T14" fmla="*/ 0 w 56"/>
                <a:gd name="T15" fmla="*/ 56 h 56"/>
                <a:gd name="T16" fmla="*/ 12 w 56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44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22"/>
                    <a:pt x="44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22"/>
                    <a:pt x="0" y="4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2" y="56"/>
                    <a:pt x="12" y="56"/>
                    <a:pt x="12" y="56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444"/>
            <p:cNvSpPr>
              <a:spLocks/>
            </p:cNvSpPr>
            <p:nvPr/>
          </p:nvSpPr>
          <p:spPr bwMode="auto">
            <a:xfrm>
              <a:off x="3544887" y="5195889"/>
              <a:ext cx="19050" cy="73025"/>
            </a:xfrm>
            <a:custGeom>
              <a:avLst/>
              <a:gdLst>
                <a:gd name="T0" fmla="*/ 0 w 12"/>
                <a:gd name="T1" fmla="*/ 0 h 48"/>
                <a:gd name="T2" fmla="*/ 12 w 12"/>
                <a:gd name="T3" fmla="*/ 40 h 48"/>
                <a:gd name="T4" fmla="*/ 12 w 1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8">
                  <a:moveTo>
                    <a:pt x="0" y="0"/>
                  </a:moveTo>
                  <a:cubicBezTo>
                    <a:pt x="12" y="4"/>
                    <a:pt x="12" y="40"/>
                    <a:pt x="12" y="40"/>
                  </a:cubicBezTo>
                  <a:cubicBezTo>
                    <a:pt x="12" y="48"/>
                    <a:pt x="12" y="48"/>
                    <a:pt x="12" y="48"/>
                  </a:cubicBezTo>
                </a:path>
              </a:pathLst>
            </a:cu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Oval 445"/>
            <p:cNvSpPr>
              <a:spLocks noChangeArrowheads="1"/>
            </p:cNvSpPr>
            <p:nvPr/>
          </p:nvSpPr>
          <p:spPr bwMode="auto">
            <a:xfrm>
              <a:off x="3532187" y="5268914"/>
              <a:ext cx="61912" cy="61913"/>
            </a:xfrm>
            <a:prstGeom prst="ellipse">
              <a:avLst/>
            </a:prstGeom>
            <a:noFill/>
            <a:ln w="11113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852046" y="1130577"/>
            <a:ext cx="751707" cy="752574"/>
            <a:chOff x="6076950" y="4968876"/>
            <a:chExt cx="381000" cy="382588"/>
          </a:xfrm>
        </p:grpSpPr>
        <p:sp>
          <p:nvSpPr>
            <p:cNvPr id="43" name="Freeform 612"/>
            <p:cNvSpPr>
              <a:spLocks/>
            </p:cNvSpPr>
            <p:nvPr/>
          </p:nvSpPr>
          <p:spPr bwMode="auto">
            <a:xfrm>
              <a:off x="6076950" y="4994276"/>
              <a:ext cx="141287" cy="49213"/>
            </a:xfrm>
            <a:custGeom>
              <a:avLst/>
              <a:gdLst>
                <a:gd name="T0" fmla="*/ 92 w 92"/>
                <a:gd name="T1" fmla="*/ 24 h 32"/>
                <a:gd name="T2" fmla="*/ 82 w 92"/>
                <a:gd name="T3" fmla="*/ 11 h 32"/>
                <a:gd name="T4" fmla="*/ 57 w 92"/>
                <a:gd name="T5" fmla="*/ 0 h 32"/>
                <a:gd name="T6" fmla="*/ 0 w 92"/>
                <a:gd name="T7" fmla="*/ 0 h 32"/>
                <a:gd name="T8" fmla="*/ 0 w 92"/>
                <a:gd name="T9" fmla="*/ 0 h 32"/>
                <a:gd name="T10" fmla="*/ 32 w 92"/>
                <a:gd name="T11" fmla="*/ 32 h 32"/>
                <a:gd name="T12" fmla="*/ 60 w 9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32">
                  <a:moveTo>
                    <a:pt x="92" y="24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76" y="4"/>
                    <a:pt x="67" y="0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5" y="32"/>
                    <a:pt x="32" y="32"/>
                  </a:cubicBezTo>
                  <a:cubicBezTo>
                    <a:pt x="60" y="32"/>
                    <a:pt x="60" y="32"/>
                    <a:pt x="60" y="3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613"/>
            <p:cNvSpPr>
              <a:spLocks/>
            </p:cNvSpPr>
            <p:nvPr/>
          </p:nvSpPr>
          <p:spPr bwMode="auto">
            <a:xfrm>
              <a:off x="6108700" y="5043488"/>
              <a:ext cx="36512" cy="36513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cubicBezTo>
                    <a:pt x="0" y="13"/>
                    <a:pt x="11" y="24"/>
                    <a:pt x="24" y="24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614"/>
            <p:cNvSpPr>
              <a:spLocks/>
            </p:cNvSpPr>
            <p:nvPr/>
          </p:nvSpPr>
          <p:spPr bwMode="auto">
            <a:xfrm>
              <a:off x="6316663" y="4994276"/>
              <a:ext cx="141287" cy="49213"/>
            </a:xfrm>
            <a:custGeom>
              <a:avLst/>
              <a:gdLst>
                <a:gd name="T0" fmla="*/ 0 w 92"/>
                <a:gd name="T1" fmla="*/ 24 h 32"/>
                <a:gd name="T2" fmla="*/ 11 w 92"/>
                <a:gd name="T3" fmla="*/ 11 h 32"/>
                <a:gd name="T4" fmla="*/ 35 w 92"/>
                <a:gd name="T5" fmla="*/ 0 h 32"/>
                <a:gd name="T6" fmla="*/ 92 w 92"/>
                <a:gd name="T7" fmla="*/ 0 h 32"/>
                <a:gd name="T8" fmla="*/ 92 w 92"/>
                <a:gd name="T9" fmla="*/ 0 h 32"/>
                <a:gd name="T10" fmla="*/ 60 w 92"/>
                <a:gd name="T11" fmla="*/ 32 h 32"/>
                <a:gd name="T12" fmla="*/ 32 w 9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32">
                  <a:moveTo>
                    <a:pt x="0" y="2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7" y="4"/>
                    <a:pt x="26" y="0"/>
                    <a:pt x="3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7"/>
                    <a:pt x="78" y="32"/>
                    <a:pt x="60" y="32"/>
                  </a:cubicBezTo>
                  <a:cubicBezTo>
                    <a:pt x="32" y="32"/>
                    <a:pt x="32" y="32"/>
                    <a:pt x="32" y="3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615"/>
            <p:cNvSpPr>
              <a:spLocks/>
            </p:cNvSpPr>
            <p:nvPr/>
          </p:nvSpPr>
          <p:spPr bwMode="auto">
            <a:xfrm>
              <a:off x="6391275" y="5043488"/>
              <a:ext cx="36512" cy="36513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4" y="13"/>
                    <a:pt x="13" y="24"/>
                    <a:pt x="0" y="24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Line 616"/>
            <p:cNvSpPr>
              <a:spLocks noChangeShapeType="1"/>
            </p:cNvSpPr>
            <p:nvPr/>
          </p:nvSpPr>
          <p:spPr bwMode="auto">
            <a:xfrm>
              <a:off x="6267450" y="5030788"/>
              <a:ext cx="0" cy="111125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Line 617"/>
            <p:cNvSpPr>
              <a:spLocks noChangeShapeType="1"/>
            </p:cNvSpPr>
            <p:nvPr/>
          </p:nvSpPr>
          <p:spPr bwMode="auto">
            <a:xfrm>
              <a:off x="6267450" y="5184776"/>
              <a:ext cx="0" cy="3016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Line 618"/>
            <p:cNvSpPr>
              <a:spLocks noChangeShapeType="1"/>
            </p:cNvSpPr>
            <p:nvPr/>
          </p:nvSpPr>
          <p:spPr bwMode="auto">
            <a:xfrm>
              <a:off x="6267450" y="5253038"/>
              <a:ext cx="0" cy="3016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Line 619"/>
            <p:cNvSpPr>
              <a:spLocks noChangeShapeType="1"/>
            </p:cNvSpPr>
            <p:nvPr/>
          </p:nvSpPr>
          <p:spPr bwMode="auto">
            <a:xfrm>
              <a:off x="6267450" y="5314951"/>
              <a:ext cx="0" cy="36513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Oval 620"/>
            <p:cNvSpPr>
              <a:spLocks noChangeArrowheads="1"/>
            </p:cNvSpPr>
            <p:nvPr/>
          </p:nvSpPr>
          <p:spPr bwMode="auto">
            <a:xfrm>
              <a:off x="6237288" y="4968876"/>
              <a:ext cx="61912" cy="61913"/>
            </a:xfrm>
            <a:prstGeom prst="ellips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621"/>
            <p:cNvSpPr>
              <a:spLocks/>
            </p:cNvSpPr>
            <p:nvPr/>
          </p:nvSpPr>
          <p:spPr bwMode="auto">
            <a:xfrm>
              <a:off x="6218238" y="5246688"/>
              <a:ext cx="80962" cy="92075"/>
            </a:xfrm>
            <a:custGeom>
              <a:avLst/>
              <a:gdLst>
                <a:gd name="T0" fmla="*/ 1 w 52"/>
                <a:gd name="T1" fmla="*/ 0 h 60"/>
                <a:gd name="T2" fmla="*/ 0 w 52"/>
                <a:gd name="T3" fmla="*/ 3 h 60"/>
                <a:gd name="T4" fmla="*/ 0 w 52"/>
                <a:gd name="T5" fmla="*/ 4 h 60"/>
                <a:gd name="T6" fmla="*/ 16 w 52"/>
                <a:gd name="T7" fmla="*/ 22 h 60"/>
                <a:gd name="T8" fmla="*/ 38 w 52"/>
                <a:gd name="T9" fmla="*/ 25 h 60"/>
                <a:gd name="T10" fmla="*/ 52 w 52"/>
                <a:gd name="T11" fmla="*/ 42 h 60"/>
                <a:gd name="T12" fmla="*/ 52 w 52"/>
                <a:gd name="T13" fmla="*/ 42 h 60"/>
                <a:gd name="T14" fmla="*/ 35 w 52"/>
                <a:gd name="T15" fmla="*/ 60 h 60"/>
                <a:gd name="T16" fmla="*/ 32 w 52"/>
                <a:gd name="T17" fmla="*/ 60 h 60"/>
                <a:gd name="T18" fmla="*/ 12 w 52"/>
                <a:gd name="T19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0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7" y="21"/>
                    <a:pt x="16" y="22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6" y="27"/>
                    <a:pt x="52" y="34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52"/>
                    <a:pt x="44" y="60"/>
                    <a:pt x="35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1" y="60"/>
                    <a:pt x="12" y="50"/>
                    <a:pt x="12" y="39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Line 622"/>
            <p:cNvSpPr>
              <a:spLocks noChangeShapeType="1"/>
            </p:cNvSpPr>
            <p:nvPr/>
          </p:nvSpPr>
          <p:spPr bwMode="auto">
            <a:xfrm>
              <a:off x="6205538" y="5067301"/>
              <a:ext cx="0" cy="0"/>
            </a:xfrm>
            <a:prstGeom prst="line">
              <a:avLst/>
            </a:pr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reeform 623"/>
            <p:cNvSpPr>
              <a:spLocks/>
            </p:cNvSpPr>
            <p:nvPr/>
          </p:nvSpPr>
          <p:spPr bwMode="auto">
            <a:xfrm>
              <a:off x="6169025" y="5067301"/>
              <a:ext cx="166687" cy="139700"/>
            </a:xfrm>
            <a:custGeom>
              <a:avLst/>
              <a:gdLst>
                <a:gd name="T0" fmla="*/ 100 w 108"/>
                <a:gd name="T1" fmla="*/ 90 h 90"/>
                <a:gd name="T2" fmla="*/ 108 w 108"/>
                <a:gd name="T3" fmla="*/ 74 h 90"/>
                <a:gd name="T4" fmla="*/ 108 w 108"/>
                <a:gd name="T5" fmla="*/ 74 h 90"/>
                <a:gd name="T6" fmla="*/ 90 w 108"/>
                <a:gd name="T7" fmla="*/ 54 h 90"/>
                <a:gd name="T8" fmla="*/ 21 w 108"/>
                <a:gd name="T9" fmla="*/ 46 h 90"/>
                <a:gd name="T10" fmla="*/ 0 w 108"/>
                <a:gd name="T11" fmla="*/ 22 h 90"/>
                <a:gd name="T12" fmla="*/ 22 w 108"/>
                <a:gd name="T13" fmla="*/ 0 h 90"/>
                <a:gd name="T14" fmla="*/ 42 w 108"/>
                <a:gd name="T1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90">
                  <a:moveTo>
                    <a:pt x="100" y="90"/>
                  </a:moveTo>
                  <a:cubicBezTo>
                    <a:pt x="105" y="87"/>
                    <a:pt x="108" y="81"/>
                    <a:pt x="108" y="74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08" y="63"/>
                    <a:pt x="100" y="55"/>
                    <a:pt x="90" y="54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8" y="44"/>
                    <a:pt x="0" y="34"/>
                    <a:pt x="0" y="22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31" y="0"/>
                    <a:pt x="38" y="4"/>
                    <a:pt x="42" y="1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reeform 624"/>
            <p:cNvSpPr>
              <a:spLocks/>
            </p:cNvSpPr>
            <p:nvPr/>
          </p:nvSpPr>
          <p:spPr bwMode="auto">
            <a:xfrm>
              <a:off x="6303963" y="5067301"/>
              <a:ext cx="61912" cy="68263"/>
            </a:xfrm>
            <a:custGeom>
              <a:avLst/>
              <a:gdLst>
                <a:gd name="T0" fmla="*/ 28 w 41"/>
                <a:gd name="T1" fmla="*/ 44 h 44"/>
                <a:gd name="T2" fmla="*/ 41 w 41"/>
                <a:gd name="T3" fmla="*/ 22 h 44"/>
                <a:gd name="T4" fmla="*/ 19 w 41"/>
                <a:gd name="T5" fmla="*/ 0 h 44"/>
                <a:gd name="T6" fmla="*/ 0 w 41"/>
                <a:gd name="T7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4">
                  <a:moveTo>
                    <a:pt x="28" y="44"/>
                  </a:moveTo>
                  <a:cubicBezTo>
                    <a:pt x="36" y="39"/>
                    <a:pt x="41" y="31"/>
                    <a:pt x="41" y="22"/>
                  </a:cubicBezTo>
                  <a:cubicBezTo>
                    <a:pt x="41" y="9"/>
                    <a:pt x="31" y="0"/>
                    <a:pt x="19" y="0"/>
                  </a:cubicBezTo>
                  <a:cubicBezTo>
                    <a:pt x="11" y="0"/>
                    <a:pt x="3" y="4"/>
                    <a:pt x="0" y="1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reeform 625"/>
            <p:cNvSpPr>
              <a:spLocks/>
            </p:cNvSpPr>
            <p:nvPr/>
          </p:nvSpPr>
          <p:spPr bwMode="auto">
            <a:xfrm>
              <a:off x="6194425" y="5165726"/>
              <a:ext cx="122237" cy="103188"/>
            </a:xfrm>
            <a:custGeom>
              <a:avLst/>
              <a:gdLst>
                <a:gd name="T0" fmla="*/ 3 w 80"/>
                <a:gd name="T1" fmla="*/ 0 h 67"/>
                <a:gd name="T2" fmla="*/ 0 w 80"/>
                <a:gd name="T3" fmla="*/ 10 h 67"/>
                <a:gd name="T4" fmla="*/ 0 w 80"/>
                <a:gd name="T5" fmla="*/ 10 h 67"/>
                <a:gd name="T6" fmla="*/ 18 w 80"/>
                <a:gd name="T7" fmla="*/ 30 h 67"/>
                <a:gd name="T8" fmla="*/ 64 w 80"/>
                <a:gd name="T9" fmla="*/ 37 h 67"/>
                <a:gd name="T10" fmla="*/ 80 w 80"/>
                <a:gd name="T11" fmla="*/ 56 h 67"/>
                <a:gd name="T12" fmla="*/ 80 w 80"/>
                <a:gd name="T13" fmla="*/ 56 h 67"/>
                <a:gd name="T14" fmla="*/ 76 w 80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67">
                  <a:moveTo>
                    <a:pt x="3" y="0"/>
                  </a:moveTo>
                  <a:cubicBezTo>
                    <a:pt x="1" y="3"/>
                    <a:pt x="0" y="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0"/>
                    <a:pt x="8" y="29"/>
                    <a:pt x="18" y="30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73" y="38"/>
                    <a:pt x="80" y="46"/>
                    <a:pt x="8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60"/>
                    <a:pt x="79" y="64"/>
                    <a:pt x="76" y="67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F05FF6-0ABE-B387-0B90-0180D9886362}"/>
              </a:ext>
            </a:extLst>
          </p:cNvPr>
          <p:cNvSpPr txBox="1"/>
          <p:nvPr/>
        </p:nvSpPr>
        <p:spPr>
          <a:xfrm>
            <a:off x="167780" y="3196206"/>
            <a:ext cx="5679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SemiBold" panose="020B0703030101060003" pitchFamily="34" charset="0"/>
              </a:rPr>
              <a:t>Verification of Eligibility is provided by Gainwell Technologies thru the MESA system. Eligibility can be verified by:</a:t>
            </a:r>
          </a:p>
          <a:p>
            <a:endParaRPr lang="en-US" dirty="0">
              <a:solidFill>
                <a:schemeClr val="bg1"/>
              </a:solidFill>
              <a:latin typeface="Raleway SemiBold" panose="020B07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aleway SemiBold" panose="020B0703030101060003" pitchFamily="34" charset="0"/>
              </a:rPr>
              <a:t>Automated Voice Response 	1-800-884-3222</a:t>
            </a:r>
          </a:p>
          <a:p>
            <a:endParaRPr lang="en-US" dirty="0">
              <a:solidFill>
                <a:schemeClr val="bg1"/>
              </a:solidFill>
              <a:latin typeface="Raleway SemiBold" panose="020B07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aleway SemiBold" panose="020B0703030101060003" pitchFamily="34" charset="0"/>
              </a:rPr>
              <a:t>Website verification</a:t>
            </a:r>
          </a:p>
          <a:p>
            <a:r>
              <a:rPr lang="en-US" dirty="0">
                <a:solidFill>
                  <a:schemeClr val="bg1"/>
                </a:solidFill>
                <a:latin typeface="Raleway SemiBold" panose="020B0703030101060003" pitchFamily="34" charset="0"/>
              </a:rPr>
              <a:t>  </a:t>
            </a:r>
            <a:r>
              <a:rPr lang="en-US" sz="1600" dirty="0">
                <a:solidFill>
                  <a:schemeClr val="bg1"/>
                </a:solidFill>
                <a:latin typeface="Raleway SemiBold" panose="020B0703030101060003" pitchFamily="34" charset="0"/>
                <a:hlinkClick r:id="rId3"/>
              </a:rPr>
              <a:t>https://medicaid.ms.gov/mesa-portal-for-providers</a:t>
            </a:r>
            <a:r>
              <a:rPr lang="en-US" sz="1600" dirty="0">
                <a:solidFill>
                  <a:schemeClr val="bg1"/>
                </a:solidFill>
                <a:latin typeface="Raleway SemiBold" panose="020B07030301010600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D7C73-8535-7BE4-781A-A1DA9040D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237" y="4670570"/>
            <a:ext cx="703027" cy="9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746620" y="1639966"/>
            <a:ext cx="3842158" cy="7897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77B37-0412-B549-DB93-D05FF80B8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54" y="251337"/>
            <a:ext cx="3667125" cy="1314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3AF27-200D-0704-251A-A72F98765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10" y="2610198"/>
            <a:ext cx="2657475" cy="978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ACFBA-B7A2-D05D-6488-797EC796B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647" y="4610265"/>
            <a:ext cx="3028755" cy="909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D7DE6-CC3B-89B6-60D5-E98E81359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887" y="3235637"/>
            <a:ext cx="276225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AD4D7-1321-DD2E-DADA-45D4E1444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84" y="2590627"/>
            <a:ext cx="2399437" cy="645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4F6AC-529C-BD4F-48E4-951E857357F4}"/>
              </a:ext>
            </a:extLst>
          </p:cNvPr>
          <p:cNvSpPr txBox="1"/>
          <p:nvPr/>
        </p:nvSpPr>
        <p:spPr>
          <a:xfrm>
            <a:off x="3021109" y="1642838"/>
            <a:ext cx="599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Who do I call for Prior Authorizations?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8BCD1-DF3E-020B-1E9D-349A29B02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490" y="4230502"/>
            <a:ext cx="1985624" cy="1069160"/>
          </a:xfrm>
          <a:prstGeom prst="rect">
            <a:avLst/>
          </a:prstGeom>
        </p:spPr>
      </p:pic>
      <p:pic>
        <p:nvPicPr>
          <p:cNvPr id="16" name="Graphic 15" descr="Question Mark with solid fill">
            <a:extLst>
              <a:ext uri="{FF2B5EF4-FFF2-40B4-BE49-F238E27FC236}">
                <a16:creationId xmlns:a16="http://schemas.microsoft.com/office/drawing/2014/main" id="{05D080AB-7EB0-B03B-EDEA-3A9FEF90ED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4877" y="2429692"/>
            <a:ext cx="669676" cy="669676"/>
          </a:xfrm>
          <a:prstGeom prst="rect">
            <a:avLst/>
          </a:prstGeom>
        </p:spPr>
      </p:pic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9FB421E9-BD11-C4A8-62B9-67BF589B1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909" y="4101101"/>
            <a:ext cx="813205" cy="813205"/>
          </a:xfrm>
          <a:prstGeom prst="rect">
            <a:avLst/>
          </a:prstGeom>
        </p:spPr>
      </p:pic>
      <p:pic>
        <p:nvPicPr>
          <p:cNvPr id="18" name="Graphic 17" descr="Question Mark with solid fill">
            <a:extLst>
              <a:ext uri="{FF2B5EF4-FFF2-40B4-BE49-F238E27FC236}">
                <a16:creationId xmlns:a16="http://schemas.microsoft.com/office/drawing/2014/main" id="{B2C1073F-C8E7-4F14-AB63-9A23D8EB8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8778" y="5198779"/>
            <a:ext cx="660599" cy="660599"/>
          </a:xfrm>
          <a:prstGeom prst="rect">
            <a:avLst/>
          </a:prstGeom>
        </p:spPr>
      </p:pic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5B47D287-92C6-1639-A809-2CF695913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12012" y="2399121"/>
            <a:ext cx="743233" cy="743233"/>
          </a:xfrm>
          <a:prstGeom prst="rect">
            <a:avLst/>
          </a:prstGeom>
        </p:spPr>
      </p:pic>
      <p:pic>
        <p:nvPicPr>
          <p:cNvPr id="20" name="Graphic 19" descr="Question Mark with solid fill">
            <a:extLst>
              <a:ext uri="{FF2B5EF4-FFF2-40B4-BE49-F238E27FC236}">
                <a16:creationId xmlns:a16="http://schemas.microsoft.com/office/drawing/2014/main" id="{CB0F72A7-E78C-4131-C783-A7AFD09EF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3216" y="2888290"/>
            <a:ext cx="635086" cy="6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746620" y="1639966"/>
            <a:ext cx="3842158" cy="7897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B99EA07-A720-5B10-CF2D-8ACD3CC76A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49997"/>
              </p:ext>
            </p:extLst>
          </p:nvPr>
        </p:nvGraphicFramePr>
        <p:xfrm>
          <a:off x="4338735" y="979714"/>
          <a:ext cx="7481353" cy="505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6993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ustom Design">
  <a:themeElements>
    <a:clrScheme name="Kepro Colors">
      <a:dk1>
        <a:srgbClr val="000000"/>
      </a:dk1>
      <a:lt1>
        <a:srgbClr val="FFFFFF"/>
      </a:lt1>
      <a:dk2>
        <a:srgbClr val="37465E"/>
      </a:dk2>
      <a:lt2>
        <a:srgbClr val="FFFFFF"/>
      </a:lt2>
      <a:accent1>
        <a:srgbClr val="70C2D4"/>
      </a:accent1>
      <a:accent2>
        <a:srgbClr val="546980"/>
      </a:accent2>
      <a:accent3>
        <a:srgbClr val="36365C"/>
      </a:accent3>
      <a:accent4>
        <a:srgbClr val="D4CCA8"/>
      </a:accent4>
      <a:accent5>
        <a:srgbClr val="EF8A45"/>
      </a:accent5>
      <a:accent6>
        <a:srgbClr val="D9C973"/>
      </a:accent6>
      <a:hlink>
        <a:srgbClr val="BDE3E8"/>
      </a:hlink>
      <a:folHlink>
        <a:srgbClr val="545454"/>
      </a:folHlink>
    </a:clrScheme>
    <a:fontScheme name="Kepro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E7CD09309164188C9B7DC0F81E1FF" ma:contentTypeVersion="4" ma:contentTypeDescription="Create a new document." ma:contentTypeScope="" ma:versionID="76840f265002f9ec98d6f3577b6af681">
  <xsd:schema xmlns:xsd="http://www.w3.org/2001/XMLSchema" xmlns:xs="http://www.w3.org/2001/XMLSchema" xmlns:p="http://schemas.microsoft.com/office/2006/metadata/properties" xmlns:ns2="c17a2438-8fd9-4895-9405-c877f00eba37" xmlns:ns3="83f24fd9-ebb3-4c4e-9d0a-987a95872ff7" targetNamespace="http://schemas.microsoft.com/office/2006/metadata/properties" ma:root="true" ma:fieldsID="6455f6c139d04d446917e9928c0cb750" ns2:_="" ns3:_="">
    <xsd:import namespace="c17a2438-8fd9-4895-9405-c877f00eba37"/>
    <xsd:import namespace="83f24fd9-ebb3-4c4e-9d0a-987a95872f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a2438-8fd9-4895-9405-c877f00eba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24fd9-ebb3-4c4e-9d0a-987a95872f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302847-182A-48BF-8368-051EFD7218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6E3ED-FFB0-4141-9647-02E3979050BE}">
  <ds:schemaRefs>
    <ds:schemaRef ds:uri="http://www.w3.org/XML/1998/namespace"/>
    <ds:schemaRef ds:uri="http://purl.org/dc/terms/"/>
    <ds:schemaRef ds:uri="c17a2438-8fd9-4895-9405-c877f00eba37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83f24fd9-ebb3-4c4e-9d0a-987a95872ff7"/>
  </ds:schemaRefs>
</ds:datastoreItem>
</file>

<file path=customXml/itemProps3.xml><?xml version="1.0" encoding="utf-8"?>
<ds:datastoreItem xmlns:ds="http://schemas.openxmlformats.org/officeDocument/2006/customXml" ds:itemID="{D041DC36-D34F-418C-AB54-3E11B0411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a2438-8fd9-4895-9405-c877f00eba37"/>
    <ds:schemaRef ds:uri="83f24fd9-ebb3-4c4e-9d0a-987a95872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14123</TotalTime>
  <Words>1697</Words>
  <Application>Microsoft Office PowerPoint</Application>
  <PresentationFormat>Widescreen</PresentationFormat>
  <Paragraphs>254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 Light</vt:lpstr>
      <vt:lpstr>Raleway</vt:lpstr>
      <vt:lpstr>Raleway SemiBold</vt:lpstr>
      <vt:lpstr>Calibri</vt:lpstr>
      <vt:lpstr>Arial</vt:lpstr>
      <vt:lpstr>Open Sans</vt:lpstr>
      <vt:lpstr>Wingdings</vt:lpstr>
      <vt:lpstr>Raleway Light</vt:lpstr>
      <vt:lpstr>Custom Design</vt:lpstr>
      <vt:lpstr>1_Custom Design</vt:lpstr>
      <vt:lpstr>Medicaid prior authorization process</vt:lpstr>
      <vt:lpstr>Goals</vt:lpstr>
      <vt:lpstr>Agenda</vt:lpstr>
      <vt:lpstr>About Us</vt:lpstr>
      <vt:lpstr>Local Kepro Team</vt:lpstr>
      <vt:lpstr>PowerPoint Presentation</vt:lpstr>
      <vt:lpstr>Eligibility Verification</vt:lpstr>
      <vt:lpstr>Key Players</vt:lpstr>
      <vt:lpstr>Key Players</vt:lpstr>
      <vt:lpstr>KEPRO Advanced Imaging Exclusions</vt:lpstr>
      <vt:lpstr>Advanced Imaging Services</vt:lpstr>
      <vt:lpstr>Requirements</vt:lpstr>
      <vt:lpstr>ANG – Kepro’s Provider Portal</vt:lpstr>
      <vt:lpstr>ANG – Kepro’s Provider Portal</vt:lpstr>
      <vt:lpstr>PowerPoint Presentation</vt:lpstr>
      <vt:lpstr>Authorization Types</vt:lpstr>
      <vt:lpstr>Processing Timelines</vt:lpstr>
      <vt:lpstr>Review Process</vt:lpstr>
      <vt:lpstr>Pended Reviews</vt:lpstr>
      <vt:lpstr>PowerPoint Presentation</vt:lpstr>
      <vt:lpstr>Denials and Reconsiderations</vt:lpstr>
      <vt:lpstr>Reconsiderations</vt:lpstr>
      <vt:lpstr>Appeals</vt:lpstr>
      <vt:lpstr>Recap = Tips for Success</vt:lpstr>
      <vt:lpstr>Kepro Provider Education</vt:lpstr>
      <vt:lpstr>Resources</vt:lpstr>
      <vt:lpstr>Questions &amp;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Linh Le</dc:creator>
  <cp:lastModifiedBy>Wendy Fields</cp:lastModifiedBy>
  <cp:revision>325</cp:revision>
  <dcterms:created xsi:type="dcterms:W3CDTF">2020-03-20T15:14:34Z</dcterms:created>
  <dcterms:modified xsi:type="dcterms:W3CDTF">2023-02-27T01:15:45Z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0x010100EAAE7CD09309164188C9B7DC0F81E1FF</vt:lpwstr>
  </property>
</Properties>
</file>